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Lst>
  <p:notesMasterIdLst>
    <p:notesMasterId r:id="rId41"/>
  </p:notesMasterIdLst>
  <p:sldIdLst>
    <p:sldId id="298" r:id="rId6"/>
    <p:sldId id="258"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3" r:id="rId29"/>
    <p:sldId id="285" r:id="rId30"/>
    <p:sldId id="286" r:id="rId31"/>
    <p:sldId id="288" r:id="rId32"/>
    <p:sldId id="300" r:id="rId33"/>
    <p:sldId id="290" r:id="rId34"/>
    <p:sldId id="291" r:id="rId35"/>
    <p:sldId id="292" r:id="rId36"/>
    <p:sldId id="293" r:id="rId37"/>
    <p:sldId id="295" r:id="rId38"/>
    <p:sldId id="294" r:id="rId39"/>
    <p:sldId id="299"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37" userDrawn="1">
          <p15:clr>
            <a:srgbClr val="A4A3A4"/>
          </p15:clr>
        </p15:guide>
        <p15:guide id="2" pos="3840" userDrawn="1">
          <p15:clr>
            <a:srgbClr val="A4A3A4"/>
          </p15:clr>
        </p15:guide>
        <p15:guide id="3" orient="horz" pos="139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hiannon Murgatroyd" initials="RM"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667" autoAdjust="0"/>
    <p:restoredTop sz="86915" autoAdjust="0"/>
  </p:normalViewPr>
  <p:slideViewPr>
    <p:cSldViewPr snapToGrid="0" showGuides="1">
      <p:cViewPr>
        <p:scale>
          <a:sx n="60" d="100"/>
          <a:sy n="60" d="100"/>
        </p:scale>
        <p:origin x="-2118" y="-900"/>
      </p:cViewPr>
      <p:guideLst>
        <p:guide orient="horz" pos="2137"/>
        <p:guide orient="horz" pos="139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pPr/>
              <a:t>02/04/2015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pPr/>
              <a:t>‹Nr.›</a:t>
            </a:fld>
            <a:endParaRPr lang="en-GB" dirty="0"/>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ic.fsc.org/facts-figures.19.htm" TargetMode="External"/><Relationship Id="rId2" Type="http://schemas.openxmlformats.org/officeDocument/2006/relationships/slide" Target="../slides/slide24.xml"/><Relationship Id="rId1" Type="http://schemas.openxmlformats.org/officeDocument/2006/relationships/notesMaster" Target="../notesMasters/notesMaster1.xml"/><Relationship Id="rId4" Type="http://schemas.openxmlformats.org/officeDocument/2006/relationships/hyperlink" Target="http://www.pefc.org/about-pefc/who-we-are/facts-a-figures" TargetMode="Externa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a:t>
            </a:fld>
            <a:endParaRPr lang="en-GB"/>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10"/>
          </p:nvPr>
        </p:nvSpPr>
        <p:spPr/>
        <p:txBody>
          <a:bodyPr/>
          <a:lstStyle/>
          <a:p>
            <a:fld id="{7F00BA1C-010B-4645-BBAE-2A86423752D0}" type="slidenum">
              <a:rPr lang="zh-TW" altLang="en-US" smtClean="0"/>
              <a:pPr/>
              <a:t>10</a:t>
            </a:fld>
            <a:endParaRPr lang="zh-TW" altLang="en-US"/>
          </a:p>
        </p:txBody>
      </p:sp>
    </p:spTree>
    <p:extLst>
      <p:ext uri="{BB962C8B-B14F-4D97-AF65-F5344CB8AC3E}">
        <p14:creationId xmlns:p14="http://schemas.microsoft.com/office/powerpoint/2010/main" val="36160552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smtClean="0"/>
          </a:p>
          <a:p>
            <a:r>
              <a:rPr lang="fr-FR" i="0" noProof="0" dirty="0" smtClean="0"/>
              <a:t>Il est important de savoir qui participe à l’élaboration de la norme et si la représentation des participants est équilibrée. La norme doit être élaborée par les parties prenantes du secteur forestier.</a:t>
            </a:r>
          </a:p>
        </p:txBody>
      </p:sp>
      <p:sp>
        <p:nvSpPr>
          <p:cNvPr id="4" name="Foliennummernplatzhalter 3"/>
          <p:cNvSpPr>
            <a:spLocks noGrp="1"/>
          </p:cNvSpPr>
          <p:nvPr>
            <p:ph type="sldNum" sz="quarter" idx="10"/>
          </p:nvPr>
        </p:nvSpPr>
        <p:spPr/>
        <p:txBody>
          <a:bodyPr/>
          <a:lstStyle/>
          <a:p>
            <a:fld id="{CCCBD52F-95FF-43A3-B975-909E50C13C92}" type="slidenum">
              <a:rPr lang="en-GB" smtClean="0"/>
              <a:pPr/>
              <a:t>11</a:t>
            </a:fld>
            <a:endParaRPr lang="en-GB" dirty="0"/>
          </a:p>
        </p:txBody>
      </p:sp>
    </p:spTree>
    <p:extLst>
      <p:ext uri="{BB962C8B-B14F-4D97-AF65-F5344CB8AC3E}">
        <p14:creationId xmlns:p14="http://schemas.microsoft.com/office/powerpoint/2010/main" val="15547005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pPr>
            <a:r>
              <a:rPr lang="fr-FR" sz="1200" noProof="0" dirty="0" smtClean="0"/>
              <a:t>Les formateurs peuvent demander aux participants de dire quelles sont, selon eux, les parties prenantes.</a:t>
            </a:r>
            <a:endParaRPr lang="fr-FR" sz="1200" baseline="0" noProof="0" dirty="0" smtClean="0"/>
          </a:p>
          <a:p>
            <a:pPr>
              <a:lnSpc>
                <a:spcPct val="90000"/>
              </a:lnSpc>
            </a:pPr>
            <a:r>
              <a:rPr lang="fr-FR" sz="1200" i="1" baseline="0" noProof="0" dirty="0" smtClean="0"/>
              <a:t>Réponses possibles:</a:t>
            </a:r>
            <a:endParaRPr lang="fr-FR" sz="1200" i="1" noProof="0" dirty="0" smtClean="0"/>
          </a:p>
          <a:p>
            <a:pPr marL="171450" indent="-171450">
              <a:lnSpc>
                <a:spcPct val="90000"/>
              </a:lnSpc>
              <a:buFont typeface="Arial" panose="020B0604020202020204" pitchFamily="34" charset="0"/>
              <a:buChar char="•"/>
            </a:pPr>
            <a:r>
              <a:rPr lang="fr-FR" sz="1200" noProof="0" dirty="0" smtClean="0"/>
              <a:t>Propriétaires et gestionnaires de forêts</a:t>
            </a:r>
          </a:p>
          <a:p>
            <a:pPr marL="171450" indent="-171450">
              <a:lnSpc>
                <a:spcPct val="90000"/>
              </a:lnSpc>
              <a:buFont typeface="Arial" panose="020B0604020202020204" pitchFamily="34" charset="0"/>
              <a:buChar char="•"/>
            </a:pPr>
            <a:r>
              <a:rPr lang="fr-FR" sz="1200" noProof="0" dirty="0" smtClean="0"/>
              <a:t>Employés des secteurs de gestion et d’exploitation des forêts</a:t>
            </a:r>
          </a:p>
          <a:p>
            <a:pPr marL="171450" indent="-171450">
              <a:lnSpc>
                <a:spcPct val="90000"/>
              </a:lnSpc>
              <a:buFont typeface="Arial" panose="020B0604020202020204" pitchFamily="34" charset="0"/>
              <a:buChar char="•"/>
            </a:pPr>
            <a:r>
              <a:rPr lang="fr-FR" sz="1200" noProof="0" dirty="0" smtClean="0"/>
              <a:t>Industrie des produits forestiers</a:t>
            </a:r>
          </a:p>
          <a:p>
            <a:pPr marL="171450" indent="-171450">
              <a:lnSpc>
                <a:spcPct val="90000"/>
              </a:lnSpc>
              <a:buFont typeface="Arial" panose="020B0604020202020204" pitchFamily="34" charset="0"/>
              <a:buChar char="•"/>
            </a:pPr>
            <a:r>
              <a:rPr lang="fr-FR" sz="1200" noProof="0" dirty="0" smtClean="0"/>
              <a:t>ONG</a:t>
            </a:r>
            <a:r>
              <a:rPr lang="fr-FR" sz="1200" baseline="0" noProof="0" dirty="0" smtClean="0"/>
              <a:t> environnementales</a:t>
            </a:r>
            <a:r>
              <a:rPr lang="fr-FR" sz="1200" noProof="0" dirty="0" smtClean="0"/>
              <a:t>:  locales, nationales, internationales</a:t>
            </a:r>
          </a:p>
          <a:p>
            <a:pPr marL="171450" indent="-171450">
              <a:lnSpc>
                <a:spcPct val="90000"/>
              </a:lnSpc>
              <a:buFont typeface="Arial" panose="020B0604020202020204" pitchFamily="34" charset="0"/>
              <a:buChar char="•"/>
            </a:pPr>
            <a:r>
              <a:rPr lang="fr-FR" sz="1200" noProof="0" dirty="0" smtClean="0"/>
              <a:t>ONG sociales: locales, nationales, internationales</a:t>
            </a:r>
          </a:p>
          <a:p>
            <a:pPr marL="171450" indent="-171450">
              <a:lnSpc>
                <a:spcPct val="90000"/>
              </a:lnSpc>
              <a:buFont typeface="Arial" panose="020B0604020202020204" pitchFamily="34" charset="0"/>
              <a:buChar char="•"/>
            </a:pPr>
            <a:r>
              <a:rPr lang="fr-FR" sz="1200" noProof="0" dirty="0" smtClean="0"/>
              <a:t>Universitaires et professionnels</a:t>
            </a:r>
          </a:p>
          <a:p>
            <a:pPr marL="171450" indent="-171450">
              <a:lnSpc>
                <a:spcPct val="90000"/>
              </a:lnSpc>
              <a:buFont typeface="Arial" panose="020B0604020202020204" pitchFamily="34" charset="0"/>
              <a:buChar char="•"/>
            </a:pPr>
            <a:r>
              <a:rPr lang="fr-FR" sz="1200" noProof="0" dirty="0" smtClean="0"/>
              <a:t>Gouvernement</a:t>
            </a:r>
          </a:p>
          <a:p>
            <a:pPr marL="171450" indent="-171450">
              <a:lnSpc>
                <a:spcPct val="90000"/>
              </a:lnSpc>
              <a:buFont typeface="Arial" panose="020B0604020202020204" pitchFamily="34" charset="0"/>
              <a:buChar char="•"/>
            </a:pPr>
            <a:r>
              <a:rPr lang="fr-FR" sz="1200" noProof="0" dirty="0" smtClean="0"/>
              <a:t>Communautés locales et plus larges (les intérêts peuvent être divers)</a:t>
            </a:r>
          </a:p>
          <a:p>
            <a:pPr marL="171450" indent="-171450">
              <a:lnSpc>
                <a:spcPct val="90000"/>
              </a:lnSpc>
              <a:buFont typeface="Arial" panose="020B0604020202020204" pitchFamily="34" charset="0"/>
              <a:buChar char="•"/>
            </a:pPr>
            <a:r>
              <a:rPr lang="fr-FR" sz="1200" noProof="0" dirty="0" smtClean="0"/>
              <a:t>Populations tributaires de la forêt (autochtones ou non)</a:t>
            </a:r>
          </a:p>
          <a:p>
            <a:pPr marL="171450" indent="-171450">
              <a:lnSpc>
                <a:spcPct val="90000"/>
              </a:lnSpc>
              <a:buFont typeface="Arial" panose="020B0604020202020204" pitchFamily="34" charset="0"/>
              <a:buChar char="•"/>
            </a:pPr>
            <a:r>
              <a:rPr lang="fr-FR" sz="1200" noProof="0" dirty="0" smtClean="0"/>
              <a:t>Populations autochtones</a:t>
            </a:r>
          </a:p>
          <a:p>
            <a:pPr marL="171450" indent="-171450">
              <a:lnSpc>
                <a:spcPct val="90000"/>
              </a:lnSpc>
              <a:buFont typeface="Arial" panose="020B0604020202020204" pitchFamily="34" charset="0"/>
              <a:buChar char="•"/>
            </a:pPr>
            <a:r>
              <a:rPr lang="fr-FR" sz="1200" noProof="0" dirty="0" smtClean="0"/>
              <a:t>Détaillants et consommateurs</a:t>
            </a:r>
          </a:p>
          <a:p>
            <a:endParaRPr lang="fr-FR" noProof="0" dirty="0"/>
          </a:p>
        </p:txBody>
      </p:sp>
      <p:sp>
        <p:nvSpPr>
          <p:cNvPr id="4" name="Slide Number Placeholder 3"/>
          <p:cNvSpPr>
            <a:spLocks noGrp="1"/>
          </p:cNvSpPr>
          <p:nvPr>
            <p:ph type="sldNum" sz="quarter" idx="10"/>
          </p:nvPr>
        </p:nvSpPr>
        <p:spPr/>
        <p:txBody>
          <a:bodyPr/>
          <a:lstStyle/>
          <a:p>
            <a:fld id="{7F00BA1C-010B-4645-BBAE-2A86423752D0}" type="slidenum">
              <a:rPr lang="zh-TW" altLang="en-US" smtClean="0"/>
              <a:pPr/>
              <a:t>12</a:t>
            </a:fld>
            <a:endParaRPr lang="zh-TW" altLang="en-US"/>
          </a:p>
        </p:txBody>
      </p:sp>
    </p:spTree>
    <p:extLst>
      <p:ext uri="{BB962C8B-B14F-4D97-AF65-F5344CB8AC3E}">
        <p14:creationId xmlns:p14="http://schemas.microsoft.com/office/powerpoint/2010/main" val="39381776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13</a:t>
            </a:fld>
            <a:endParaRPr lang="en-GB" dirty="0"/>
          </a:p>
        </p:txBody>
      </p:sp>
    </p:spTree>
    <p:extLst>
      <p:ext uri="{BB962C8B-B14F-4D97-AF65-F5344CB8AC3E}">
        <p14:creationId xmlns:p14="http://schemas.microsoft.com/office/powerpoint/2010/main" val="17043826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6F93299C-CECA-A743-BC55-BF8B599F70D0}" type="slidenum">
              <a:rPr lang="en-GB"/>
              <a:pPr eaLnBrk="1" hangingPunct="1"/>
              <a:t>14</a:t>
            </a:fld>
            <a:endParaRPr lang="en-GB" dirty="0"/>
          </a:p>
        </p:txBody>
      </p:sp>
      <p:sp>
        <p:nvSpPr>
          <p:cNvPr id="37891" name="Rectangle 2"/>
          <p:cNvSpPr>
            <a:spLocks noGrp="1" noRot="1" noChangeAspect="1" noChangeArrowheads="1" noTextEdit="1"/>
          </p:cNvSpPr>
          <p:nvPr>
            <p:ph type="sldImg"/>
          </p:nvPr>
        </p:nvSpPr>
        <p:spPr>
          <a:xfrm>
            <a:off x="381000" y="685800"/>
            <a:ext cx="6096000" cy="3429000"/>
          </a:xfrm>
          <a:ln/>
        </p:spPr>
      </p:sp>
      <p:sp>
        <p:nvSpPr>
          <p:cNvPr id="37892" name="Rectangle 3"/>
          <p:cNvSpPr>
            <a:spLocks noGrp="1" noChangeArrowheads="1"/>
          </p:cNvSpPr>
          <p:nvPr>
            <p:ph type="body" idx="1"/>
          </p:nvPr>
        </p:nvSpPr>
        <p:spPr>
          <a:xfrm>
            <a:off x="685480" y="4342665"/>
            <a:ext cx="5487041" cy="411627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dirty="0"/>
          </a:p>
        </p:txBody>
      </p:sp>
    </p:spTree>
    <p:extLst>
      <p:ext uri="{BB962C8B-B14F-4D97-AF65-F5344CB8AC3E}">
        <p14:creationId xmlns:p14="http://schemas.microsoft.com/office/powerpoint/2010/main" val="2021428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xfrm>
            <a:off x="381000" y="685800"/>
            <a:ext cx="6096000" cy="3429000"/>
          </a:xfrm>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fr-FR" noProof="0" dirty="0" smtClean="0"/>
              <a:t>Une chaîne d’approvisionnement peut fonctionner dans deux sens: on peut commencer</a:t>
            </a:r>
            <a:r>
              <a:rPr lang="fr-FR" baseline="0" noProof="0" dirty="0" smtClean="0"/>
              <a:t> par la matière brute et en faire un suivi jusqu’au produit fini. On peut aussi commencer par le produit fini et retrouver l’origine de ses composants. </a:t>
            </a:r>
            <a:endParaRPr lang="fr-FR" noProof="0" dirty="0" smtClean="0"/>
          </a:p>
          <a:p>
            <a:pPr eaLnBrk="1" hangingPunct="1"/>
            <a:endParaRPr lang="fr-FR" noProof="0" dirty="0" smtClean="0"/>
          </a:p>
          <a:p>
            <a:pPr eaLnBrk="1" hangingPunct="1"/>
            <a:r>
              <a:rPr lang="fr-FR" noProof="0" dirty="0" smtClean="0"/>
              <a:t>Un</a:t>
            </a:r>
            <a:r>
              <a:rPr lang="fr-FR" baseline="0" noProof="0" dirty="0" smtClean="0"/>
              <a:t> marchand de meubles peut demander: comment puis-je savoir que le bois de ce meuble provient d’une source durable? Il doit remonter la chaîne d’approvisionnement jusqu’à la source forestière du bois.</a:t>
            </a:r>
            <a:endParaRPr lang="fr-FR" noProof="0" dirty="0"/>
          </a:p>
        </p:txBody>
      </p:sp>
      <p:sp>
        <p:nvSpPr>
          <p:cNvPr id="389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F028EC13-2FED-3446-8280-090DEBA3B11C}" type="slidenum">
              <a:rPr lang="en-GB"/>
              <a:pPr eaLnBrk="1" hangingPunct="1"/>
              <a:t>15</a:t>
            </a:fld>
            <a:endParaRPr lang="en-GB" dirty="0"/>
          </a:p>
        </p:txBody>
      </p:sp>
    </p:spTree>
    <p:extLst>
      <p:ext uri="{BB962C8B-B14F-4D97-AF65-F5344CB8AC3E}">
        <p14:creationId xmlns:p14="http://schemas.microsoft.com/office/powerpoint/2010/main" val="5988572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67B3480E-CEBA-A644-8216-3E0E41D8B836}" type="slidenum">
              <a:rPr lang="en-GB"/>
              <a:pPr eaLnBrk="1" hangingPunct="1"/>
              <a:t>16</a:t>
            </a:fld>
            <a:endParaRPr lang="en-GB" dirty="0"/>
          </a:p>
        </p:txBody>
      </p:sp>
      <p:sp>
        <p:nvSpPr>
          <p:cNvPr id="39939" name="Rectangle 2"/>
          <p:cNvSpPr>
            <a:spLocks noGrp="1" noRot="1" noChangeAspect="1" noChangeArrowheads="1" noTextEdit="1"/>
          </p:cNvSpPr>
          <p:nvPr>
            <p:ph type="sldImg"/>
          </p:nvPr>
        </p:nvSpPr>
        <p:spPr>
          <a:xfrm>
            <a:off x="381000" y="685800"/>
            <a:ext cx="6096000" cy="3429000"/>
          </a:xfrm>
          <a:ln/>
        </p:spPr>
      </p:sp>
      <p:sp>
        <p:nvSpPr>
          <p:cNvPr id="39940" name="Rectangle 3"/>
          <p:cNvSpPr>
            <a:spLocks noGrp="1" noChangeArrowheads="1"/>
          </p:cNvSpPr>
          <p:nvPr>
            <p:ph type="body" idx="1"/>
          </p:nvPr>
        </p:nvSpPr>
        <p:spPr>
          <a:xfrm>
            <a:off x="685480" y="4342665"/>
            <a:ext cx="5487041" cy="411627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r>
              <a:rPr lang="fr-FR" i="0" noProof="0" dirty="0" smtClean="0">
                <a:solidFill>
                  <a:schemeClr val="tx1"/>
                </a:solidFill>
              </a:rPr>
              <a:t>Les attestations sur le produit sont des attestations fixées sur les produits, par ex. un label </a:t>
            </a:r>
            <a:r>
              <a:rPr lang="fr-FR" i="0" baseline="0" noProof="0" dirty="0" smtClean="0">
                <a:solidFill>
                  <a:schemeClr val="tx1"/>
                </a:solidFill>
              </a:rPr>
              <a:t>FSC/PEFC sur un emballage.</a:t>
            </a:r>
          </a:p>
          <a:p>
            <a:pPr eaLnBrk="1" hangingPunct="1"/>
            <a:r>
              <a:rPr lang="fr-FR" i="0" baseline="0" noProof="0" dirty="0" smtClean="0">
                <a:solidFill>
                  <a:schemeClr val="tx1"/>
                </a:solidFill>
              </a:rPr>
              <a:t>Les attestations hors du produit sont des attestations qui ne sont pas fixées sur les produits, par ex. dépliants, brochures ou site Internet.</a:t>
            </a:r>
            <a:endParaRPr lang="fr-FR" i="0" noProof="0" dirty="0" smtClean="0">
              <a:solidFill>
                <a:schemeClr val="tx1"/>
              </a:solidFill>
            </a:endParaRPr>
          </a:p>
        </p:txBody>
      </p:sp>
    </p:spTree>
    <p:extLst>
      <p:ext uri="{BB962C8B-B14F-4D97-AF65-F5344CB8AC3E}">
        <p14:creationId xmlns:p14="http://schemas.microsoft.com/office/powerpoint/2010/main" val="37635891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599D3038-2B83-4D22-A469-5F7C0084C542}" type="slidenum">
              <a:rPr lang="en-US" smtClean="0"/>
              <a:pPr/>
              <a:t>17</a:t>
            </a:fld>
            <a:endParaRPr lang="en-US" dirty="0" smtClean="0"/>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p:spPr>
        <p:txBody>
          <a:bodyPr/>
          <a:lstStyle/>
          <a:p>
            <a:pPr eaLnBrk="1" hangingPunct="1"/>
            <a:endParaRPr lang="en-GB" dirty="0" smtClean="0"/>
          </a:p>
        </p:txBody>
      </p:sp>
    </p:spTree>
    <p:extLst>
      <p:ext uri="{BB962C8B-B14F-4D97-AF65-F5344CB8AC3E}">
        <p14:creationId xmlns:p14="http://schemas.microsoft.com/office/powerpoint/2010/main" val="6195613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F3135B40-8AA7-4216-B028-6814FB272DF9}" type="slidenum">
              <a:rPr lang="en-US"/>
              <a:pPr/>
              <a:t>18</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GB" dirty="0" smtClean="0"/>
          </a:p>
        </p:txBody>
      </p:sp>
    </p:spTree>
    <p:extLst>
      <p:ext uri="{BB962C8B-B14F-4D97-AF65-F5344CB8AC3E}">
        <p14:creationId xmlns:p14="http://schemas.microsoft.com/office/powerpoint/2010/main" val="42926820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txBox="1">
            <a:spLocks noGrp="1" noChangeArrowheads="1"/>
          </p:cNvSpPr>
          <p:nvPr/>
        </p:nvSpPr>
        <p:spPr bwMode="auto">
          <a:xfrm>
            <a:off x="3853978" y="9440305"/>
            <a:ext cx="2950016" cy="497445"/>
          </a:xfrm>
          <a:prstGeom prst="rect">
            <a:avLst/>
          </a:prstGeom>
          <a:noFill/>
          <a:ln w="9525">
            <a:noFill/>
            <a:miter lim="800000"/>
            <a:headEnd/>
            <a:tailEnd/>
          </a:ln>
        </p:spPr>
        <p:txBody>
          <a:bodyPr lIns="91833" tIns="45917" rIns="91833" bIns="45917" anchor="b"/>
          <a:lstStyle/>
          <a:p>
            <a:pPr algn="r"/>
            <a:fld id="{854EF651-3190-4ABC-8F5D-DAF611CDD8B7}" type="slidenum">
              <a:rPr lang="en-US" sz="1200"/>
              <a:pPr algn="r"/>
              <a:t>20</a:t>
            </a:fld>
            <a:endParaRPr lang="en-US" sz="1200" dirty="0"/>
          </a:p>
        </p:txBody>
      </p:sp>
      <p:sp>
        <p:nvSpPr>
          <p:cNvPr id="109571" name="Rectangle 2"/>
          <p:cNvSpPr>
            <a:spLocks noGrp="1" noRot="1" noChangeAspect="1" noChangeArrowheads="1" noTextEdit="1"/>
          </p:cNvSpPr>
          <p:nvPr>
            <p:ph type="sldImg"/>
          </p:nvPr>
        </p:nvSpPr>
        <p:spPr>
          <a:ln/>
        </p:spPr>
      </p:sp>
      <p:sp>
        <p:nvSpPr>
          <p:cNvPr id="109572" name="Rectangle 3"/>
          <p:cNvSpPr>
            <a:spLocks noGrp="1" noChangeArrowheads="1"/>
          </p:cNvSpPr>
          <p:nvPr>
            <p:ph type="body" idx="1"/>
          </p:nvPr>
        </p:nvSpPr>
        <p:spPr>
          <a:noFill/>
          <a:ln/>
        </p:spPr>
        <p:txBody>
          <a:bodyPr/>
          <a:lstStyle/>
          <a:p>
            <a:pPr eaLnBrk="1" hangingPunct="1"/>
            <a:endParaRPr lang="en-GB" dirty="0" smtClean="0"/>
          </a:p>
        </p:txBody>
      </p:sp>
    </p:spTree>
    <p:extLst>
      <p:ext uri="{BB962C8B-B14F-4D97-AF65-F5344CB8AC3E}">
        <p14:creationId xmlns:p14="http://schemas.microsoft.com/office/powerpoint/2010/main" val="33341735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fr-FR" sz="1200" i="1" kern="1200" dirty="0" smtClean="0">
                <a:solidFill>
                  <a:schemeClr val="tx1"/>
                </a:solidFill>
                <a:effectLst/>
                <a:latin typeface="+mn-lt"/>
                <a:ea typeface="+mn-ea"/>
                <a:cs typeface="+mn-cs"/>
              </a:rPr>
              <a:t>Le Secrétariat FSC a ouvert </a:t>
            </a:r>
            <a:r>
              <a:rPr lang="fr-FR" sz="1200" i="1" kern="1200" smtClean="0">
                <a:solidFill>
                  <a:schemeClr val="tx1"/>
                </a:solidFill>
                <a:effectLst/>
                <a:latin typeface="+mn-lt"/>
                <a:ea typeface="+mn-ea"/>
                <a:cs typeface="+mn-cs"/>
              </a:rPr>
              <a:t>à Oaxaca, </a:t>
            </a:r>
            <a:r>
              <a:rPr lang="fr-FR" sz="1200" i="1" kern="1200" dirty="0" smtClean="0">
                <a:solidFill>
                  <a:schemeClr val="tx1"/>
                </a:solidFill>
                <a:effectLst/>
                <a:latin typeface="+mn-lt"/>
                <a:ea typeface="+mn-ea"/>
                <a:cs typeface="+mn-cs"/>
              </a:rPr>
              <a:t>Mexique et FSC a été établi comme une entité juridique au Mexique en Février 1994. Le Secrétariat FSC a été déplacé à Bonn, Allemagne en 2003.</a:t>
            </a:r>
            <a:endParaRPr lang="en-US" sz="1200" i="1"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CCCBD52F-95FF-43A3-B975-909E50C13C92}" type="slidenum">
              <a:rPr lang="en-GB" smtClean="0"/>
              <a:pPr/>
              <a:t>21</a:t>
            </a:fld>
            <a:endParaRPr lang="en-GB" dirty="0"/>
          </a:p>
        </p:txBody>
      </p:sp>
    </p:spTree>
    <p:extLst>
      <p:ext uri="{BB962C8B-B14F-4D97-AF65-F5344CB8AC3E}">
        <p14:creationId xmlns:p14="http://schemas.microsoft.com/office/powerpoint/2010/main" val="24628546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fr-FR" i="0" noProof="0" dirty="0" smtClean="0"/>
          </a:p>
        </p:txBody>
      </p:sp>
      <p:sp>
        <p:nvSpPr>
          <p:cNvPr id="4" name="Foliennummernplatzhalter 3"/>
          <p:cNvSpPr>
            <a:spLocks noGrp="1"/>
          </p:cNvSpPr>
          <p:nvPr>
            <p:ph type="sldNum" sz="quarter" idx="10"/>
          </p:nvPr>
        </p:nvSpPr>
        <p:spPr/>
        <p:txBody>
          <a:bodyPr/>
          <a:lstStyle/>
          <a:p>
            <a:fld id="{CCCBD52F-95FF-43A3-B975-909E50C13C92}" type="slidenum">
              <a:rPr lang="en-GB" smtClean="0"/>
              <a:pPr/>
              <a:t>22</a:t>
            </a:fld>
            <a:endParaRPr lang="en-GB" dirty="0"/>
          </a:p>
        </p:txBody>
      </p:sp>
    </p:spTree>
    <p:extLst>
      <p:ext uri="{BB962C8B-B14F-4D97-AF65-F5344CB8AC3E}">
        <p14:creationId xmlns:p14="http://schemas.microsoft.com/office/powerpoint/2010/main" val="15290310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23</a:t>
            </a:fld>
            <a:endParaRPr lang="en-GB" dirty="0"/>
          </a:p>
        </p:txBody>
      </p:sp>
    </p:spTree>
    <p:extLst>
      <p:ext uri="{BB962C8B-B14F-4D97-AF65-F5344CB8AC3E}">
        <p14:creationId xmlns:p14="http://schemas.microsoft.com/office/powerpoint/2010/main" val="16030591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Rot="1" noChangeAspect="1" noChangeArrowheads="1" noTextEdit="1"/>
          </p:cNvSpPr>
          <p:nvPr>
            <p:ph type="sldImg"/>
          </p:nvPr>
        </p:nvSpPr>
        <p:spPr>
          <a:ln/>
        </p:spPr>
      </p:sp>
      <p:sp>
        <p:nvSpPr>
          <p:cNvPr id="210947" name="Rectangle 3"/>
          <p:cNvSpPr>
            <a:spLocks noGrp="1" noChangeArrowheads="1"/>
          </p:cNvSpPr>
          <p:nvPr>
            <p:ph type="body" idx="1"/>
          </p:nvPr>
        </p:nvSpPr>
        <p:spPr>
          <a:noFill/>
          <a:ln/>
        </p:spPr>
        <p:txBody>
          <a:bodyPr/>
          <a:lstStyle/>
          <a:p>
            <a:r>
              <a:rPr lang="fr-FR" sz="1200" kern="1200" noProof="0" dirty="0" smtClean="0">
                <a:solidFill>
                  <a:schemeClr val="tx1"/>
                </a:solidFill>
                <a:effectLst/>
                <a:latin typeface="+mn-lt"/>
                <a:ea typeface="+mn-ea"/>
                <a:cs typeface="+mn-cs"/>
              </a:rPr>
              <a:t>FSC – Faits et chiffres: </a:t>
            </a:r>
            <a:r>
              <a:rPr lang="fr-FR" sz="1200" u="sng" kern="1200" noProof="0" dirty="0" smtClean="0">
                <a:solidFill>
                  <a:schemeClr val="tx1"/>
                </a:solidFill>
                <a:effectLst/>
                <a:latin typeface="+mn-lt"/>
                <a:ea typeface="+mn-ea"/>
                <a:cs typeface="+mn-cs"/>
                <a:hlinkClick r:id="rId3"/>
              </a:rPr>
              <a:t>https://ic.fsc.org/facts-figures.19.htm</a:t>
            </a:r>
            <a:r>
              <a:rPr lang="fr-FR" sz="1200" u="sng" kern="1200" noProof="0" dirty="0" smtClean="0">
                <a:solidFill>
                  <a:schemeClr val="tx1"/>
                </a:solidFill>
                <a:effectLst/>
                <a:latin typeface="+mn-lt"/>
                <a:ea typeface="+mn-ea"/>
                <a:cs typeface="+mn-cs"/>
              </a:rPr>
              <a:t>; </a:t>
            </a:r>
          </a:p>
          <a:p>
            <a:r>
              <a:rPr lang="fr-FR" sz="1200" u="none" kern="1200" noProof="0" dirty="0" smtClean="0">
                <a:solidFill>
                  <a:schemeClr val="tx1"/>
                </a:solidFill>
                <a:effectLst/>
                <a:latin typeface="+mn-lt"/>
                <a:ea typeface="+mn-ea"/>
                <a:cs typeface="+mn-cs"/>
              </a:rPr>
              <a:t>PEFC – Faits et chiffres</a:t>
            </a:r>
            <a:r>
              <a:rPr lang="fr-FR" sz="1200" kern="1200" noProof="0" dirty="0" smtClean="0">
                <a:solidFill>
                  <a:schemeClr val="tx1"/>
                </a:solidFill>
                <a:effectLst/>
                <a:latin typeface="+mn-lt"/>
                <a:ea typeface="+mn-ea"/>
                <a:cs typeface="+mn-cs"/>
              </a:rPr>
              <a:t>: </a:t>
            </a:r>
            <a:r>
              <a:rPr lang="fr-FR" sz="1200" u="sng" kern="1200" noProof="0" dirty="0" smtClean="0">
                <a:solidFill>
                  <a:schemeClr val="tx1"/>
                </a:solidFill>
                <a:effectLst/>
                <a:latin typeface="+mn-lt"/>
                <a:ea typeface="+mn-ea"/>
                <a:cs typeface="+mn-cs"/>
                <a:hlinkClick r:id="rId4"/>
              </a:rPr>
              <a:t>http://www.pefc.org/about-pefc/who-we-are/facts-a-figures</a:t>
            </a:r>
            <a:r>
              <a:rPr lang="fr-FR" sz="1200" kern="1200" noProof="0" dirty="0" smtClean="0">
                <a:solidFill>
                  <a:schemeClr val="tx1"/>
                </a:solidFill>
                <a:effectLst/>
                <a:latin typeface="+mn-lt"/>
                <a:ea typeface="+mn-ea"/>
                <a:cs typeface="+mn-cs"/>
              </a:rPr>
              <a:t> </a:t>
            </a:r>
            <a:endParaRPr lang="fr-FR" noProof="0" dirty="0" smtClean="0"/>
          </a:p>
        </p:txBody>
      </p:sp>
    </p:spTree>
    <p:extLst>
      <p:ext uri="{BB962C8B-B14F-4D97-AF65-F5344CB8AC3E}">
        <p14:creationId xmlns:p14="http://schemas.microsoft.com/office/powerpoint/2010/main" val="25058284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Le FSC</a:t>
            </a:r>
            <a:r>
              <a:rPr lang="fr-FR" baseline="0" noProof="0" dirty="0" smtClean="0"/>
              <a:t> a révisé ses principes et critères. Les principes révisés sont en gras.</a:t>
            </a:r>
          </a:p>
          <a:p>
            <a:endParaRPr lang="fr-FR" baseline="0" noProof="0" dirty="0" smtClean="0"/>
          </a:p>
        </p:txBody>
      </p:sp>
      <p:sp>
        <p:nvSpPr>
          <p:cNvPr id="4" name="Slide Number Placeholder 3"/>
          <p:cNvSpPr>
            <a:spLocks noGrp="1"/>
          </p:cNvSpPr>
          <p:nvPr>
            <p:ph type="sldNum" sz="quarter" idx="10"/>
          </p:nvPr>
        </p:nvSpPr>
        <p:spPr/>
        <p:txBody>
          <a:bodyPr/>
          <a:lstStyle/>
          <a:p>
            <a:fld id="{7F00BA1C-010B-4645-BBAE-2A86423752D0}" type="slidenum">
              <a:rPr lang="zh-TW" altLang="en-US" smtClean="0"/>
              <a:pPr/>
              <a:t>25</a:t>
            </a:fld>
            <a:endParaRPr lang="zh-TW" altLang="en-US"/>
          </a:p>
        </p:txBody>
      </p:sp>
    </p:spTree>
    <p:extLst>
      <p:ext uri="{BB962C8B-B14F-4D97-AF65-F5344CB8AC3E}">
        <p14:creationId xmlns:p14="http://schemas.microsoft.com/office/powerpoint/2010/main" val="11985920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26</a:t>
            </a:fld>
            <a:endParaRPr lang="en-GB" dirty="0"/>
          </a:p>
        </p:txBody>
      </p:sp>
    </p:spTree>
    <p:extLst>
      <p:ext uri="{BB962C8B-B14F-4D97-AF65-F5344CB8AC3E}">
        <p14:creationId xmlns:p14="http://schemas.microsoft.com/office/powerpoint/2010/main" val="3519725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noProof="0" dirty="0" smtClean="0"/>
              <a:t>Base des critères de certification</a:t>
            </a:r>
          </a:p>
        </p:txBody>
      </p:sp>
      <p:sp>
        <p:nvSpPr>
          <p:cNvPr id="4" name="Slide Number Placeholder 3"/>
          <p:cNvSpPr>
            <a:spLocks noGrp="1"/>
          </p:cNvSpPr>
          <p:nvPr>
            <p:ph type="sldNum" sz="quarter" idx="10"/>
          </p:nvPr>
        </p:nvSpPr>
        <p:spPr/>
        <p:txBody>
          <a:bodyPr/>
          <a:lstStyle/>
          <a:p>
            <a:pPr>
              <a:defRPr/>
            </a:pPr>
            <a:fld id="{5A33CC46-A199-41BE-A6B8-2D7F9014F928}" type="slidenum">
              <a:rPr lang="en-US" smtClean="0"/>
              <a:pPr>
                <a:defRPr/>
              </a:pPr>
              <a:t>27</a:t>
            </a:fld>
            <a:endParaRPr lang="en-US" dirty="0"/>
          </a:p>
        </p:txBody>
      </p:sp>
    </p:spTree>
    <p:extLst>
      <p:ext uri="{BB962C8B-B14F-4D97-AF65-F5344CB8AC3E}">
        <p14:creationId xmlns:p14="http://schemas.microsoft.com/office/powerpoint/2010/main" val="13842458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noProof="0" dirty="0" smtClean="0"/>
              <a:t>Base des critères de certification</a:t>
            </a:r>
            <a:endParaRPr lang="fr-FR" noProof="0" dirty="0"/>
          </a:p>
        </p:txBody>
      </p:sp>
      <p:sp>
        <p:nvSpPr>
          <p:cNvPr id="4" name="Slide Number Placeholder 3"/>
          <p:cNvSpPr>
            <a:spLocks noGrp="1"/>
          </p:cNvSpPr>
          <p:nvPr>
            <p:ph type="sldNum" sz="quarter" idx="10"/>
          </p:nvPr>
        </p:nvSpPr>
        <p:spPr/>
        <p:txBody>
          <a:bodyPr/>
          <a:lstStyle/>
          <a:p>
            <a:pPr>
              <a:defRPr/>
            </a:pPr>
            <a:fld id="{5A33CC46-A199-41BE-A6B8-2D7F9014F928}" type="slidenum">
              <a:rPr lang="en-US" smtClean="0"/>
              <a:pPr>
                <a:defRPr/>
              </a:pPr>
              <a:t>28</a:t>
            </a:fld>
            <a:endParaRPr lang="en-US" dirty="0"/>
          </a:p>
        </p:txBody>
      </p:sp>
    </p:spTree>
    <p:extLst>
      <p:ext uri="{BB962C8B-B14F-4D97-AF65-F5344CB8AC3E}">
        <p14:creationId xmlns:p14="http://schemas.microsoft.com/office/powerpoint/2010/main" val="13842458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29</a:t>
            </a:fld>
            <a:endParaRPr lang="en-GB" dirty="0"/>
          </a:p>
        </p:txBody>
      </p:sp>
    </p:spTree>
    <p:extLst>
      <p:ext uri="{BB962C8B-B14F-4D97-AF65-F5344CB8AC3E}">
        <p14:creationId xmlns:p14="http://schemas.microsoft.com/office/powerpoint/2010/main" val="24778901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indent="0">
              <a:buFont typeface="Arial" panose="020B0604020202020204" pitchFamily="34" charset="0"/>
              <a:buNone/>
            </a:pPr>
            <a:r>
              <a:rPr lang="fr-FR" i="0" noProof="0" dirty="0" smtClean="0"/>
              <a:t>Les sources inacceptables désignent des bois non certifiés dont le mélange avec des bois certifiés est interdit. </a:t>
            </a:r>
            <a:r>
              <a:rPr lang="fr-FR" i="0" baseline="0" noProof="0" dirty="0" smtClean="0"/>
              <a:t>Dans le cadre du système FSC, seul du bois contrôlé peut être mélangé avec du bois non certifié. Le bois contrôlé FSC couvre les catégories suivantes: bois illégalement récolté</a:t>
            </a:r>
          </a:p>
          <a:p>
            <a:pPr marL="171450" indent="-171450">
              <a:buFont typeface="Arial" panose="020B0604020202020204" pitchFamily="34" charset="0"/>
              <a:buChar char="•"/>
            </a:pPr>
            <a:r>
              <a:rPr lang="fr-FR" i="0" baseline="0" noProof="0" dirty="0" smtClean="0"/>
              <a:t>Bois récolté en violation des droits traditionnels et civils</a:t>
            </a:r>
          </a:p>
          <a:p>
            <a:pPr marL="171450" indent="-171450">
              <a:buFont typeface="Arial" panose="020B0604020202020204" pitchFamily="34" charset="0"/>
              <a:buChar char="•"/>
            </a:pPr>
            <a:r>
              <a:rPr lang="fr-FR" i="0" baseline="0" noProof="0" dirty="0" smtClean="0"/>
              <a:t>Bois provenant de régions où les HVC sont menacées</a:t>
            </a:r>
          </a:p>
          <a:p>
            <a:pPr marL="171450" indent="-171450">
              <a:buFont typeface="Arial" panose="020B0604020202020204" pitchFamily="34" charset="0"/>
              <a:buChar char="•"/>
            </a:pPr>
            <a:r>
              <a:rPr lang="fr-FR" i="0" baseline="0" noProof="0" dirty="0" smtClean="0"/>
              <a:t>Bois provenant de régions où les forêts sont transformées</a:t>
            </a:r>
          </a:p>
          <a:p>
            <a:pPr marL="171450" indent="-171450">
              <a:buFont typeface="Arial" panose="020B0604020202020204" pitchFamily="34" charset="0"/>
              <a:buChar char="•"/>
            </a:pPr>
            <a:r>
              <a:rPr lang="fr-FR" i="0" baseline="0" noProof="0" dirty="0" smtClean="0"/>
              <a:t>Régions dans lesquelles des arbres GM sont plantés</a:t>
            </a:r>
          </a:p>
          <a:p>
            <a:endParaRPr lang="fr-FR" i="0" baseline="0" noProof="0" dirty="0" smtClean="0"/>
          </a:p>
          <a:p>
            <a:r>
              <a:rPr lang="fr-FR" i="0" baseline="0" noProof="0" dirty="0" smtClean="0"/>
              <a:t>Pour le PEFC, les sources controversées sont les suivantes:</a:t>
            </a:r>
          </a:p>
          <a:p>
            <a:r>
              <a:rPr lang="fr-FR" i="0" baseline="0" noProof="0" dirty="0" smtClean="0"/>
              <a:t>(a)   Non conformes aux législations locales, nationales ou internationales, notamment en ce qui concerne les domaines suivants:   </a:t>
            </a:r>
          </a:p>
          <a:p>
            <a:pPr marL="171450" indent="-171450">
              <a:buFont typeface="Arial" panose="020B0604020202020204" pitchFamily="34" charset="0"/>
              <a:buChar char="•"/>
            </a:pPr>
            <a:r>
              <a:rPr lang="fr-FR" i="0" baseline="0" noProof="0" dirty="0" smtClean="0"/>
              <a:t>Exploitations forestières et récolte du bois, y compris la conversion des forêts à d’autres usages</a:t>
            </a:r>
          </a:p>
          <a:p>
            <a:pPr marL="171450" indent="-171450">
              <a:buFont typeface="Arial" panose="020B0604020202020204" pitchFamily="34" charset="0"/>
              <a:buChar char="•"/>
            </a:pPr>
            <a:r>
              <a:rPr lang="fr-FR" i="0" baseline="0" noProof="0" dirty="0" smtClean="0"/>
              <a:t>Gestion de zones à forte valeur environnementale et culturelle</a:t>
            </a:r>
          </a:p>
          <a:p>
            <a:pPr marL="171450" indent="-171450">
              <a:buFont typeface="Arial" panose="020B0604020202020204" pitchFamily="34" charset="0"/>
              <a:buChar char="•"/>
            </a:pPr>
            <a:r>
              <a:rPr lang="fr-FR" i="0" baseline="0" noProof="0" dirty="0" smtClean="0"/>
              <a:t>Espèces protégées et menacées, y compris celles qui figurent dans les listes de la CITES</a:t>
            </a:r>
          </a:p>
          <a:p>
            <a:pPr marL="171450" indent="-171450">
              <a:buFont typeface="Arial" panose="020B0604020202020204" pitchFamily="34" charset="0"/>
              <a:buChar char="•"/>
            </a:pPr>
            <a:r>
              <a:rPr lang="fr-FR" i="0" baseline="0" noProof="0" dirty="0" smtClean="0"/>
              <a:t>Conditions sanitaires et de travail des travailleurs forestiers</a:t>
            </a:r>
          </a:p>
          <a:p>
            <a:pPr marL="171450" indent="-171450">
              <a:buFont typeface="Arial" panose="020B0604020202020204" pitchFamily="34" charset="0"/>
              <a:buChar char="•"/>
            </a:pPr>
            <a:r>
              <a:rPr lang="fr-FR" i="0" baseline="0" noProof="0" dirty="0" smtClean="0"/>
              <a:t>Respect des droits  de propriété, de tenure et d’utilisation des peuples autochtones</a:t>
            </a:r>
          </a:p>
          <a:p>
            <a:pPr marL="171450" indent="-171450">
              <a:buFont typeface="Arial" panose="020B0604020202020204" pitchFamily="34" charset="0"/>
              <a:buChar char="•"/>
            </a:pPr>
            <a:r>
              <a:rPr lang="fr-FR" i="0" baseline="0" noProof="0" dirty="0" smtClean="0"/>
              <a:t>Paiement des taxes et des redevances</a:t>
            </a:r>
          </a:p>
          <a:p>
            <a:r>
              <a:rPr lang="fr-FR" i="0" baseline="0" noProof="0" dirty="0" smtClean="0"/>
              <a:t>(b)   Utilisation d’organismes génétiquement modifiés,  </a:t>
            </a:r>
          </a:p>
          <a:p>
            <a:r>
              <a:rPr lang="fr-FR" i="0" baseline="0" noProof="0" dirty="0" smtClean="0"/>
              <a:t>(c)   Conversion des forêts à d’autres types de végétation, y compris la conversion des forêts primaires en plantations forestières.</a:t>
            </a:r>
            <a:endParaRPr lang="en-GB" i="0" dirty="0" smtClean="0"/>
          </a:p>
        </p:txBody>
      </p:sp>
      <p:sp>
        <p:nvSpPr>
          <p:cNvPr id="4" name="Slide Number Placeholder 3"/>
          <p:cNvSpPr>
            <a:spLocks noGrp="1"/>
          </p:cNvSpPr>
          <p:nvPr>
            <p:ph type="sldNum" sz="quarter" idx="10"/>
          </p:nvPr>
        </p:nvSpPr>
        <p:spPr/>
        <p:txBody>
          <a:bodyPr/>
          <a:lstStyle/>
          <a:p>
            <a:pPr>
              <a:defRPr/>
            </a:pPr>
            <a:fld id="{5A33CC46-A199-41BE-A6B8-2D7F9014F928}" type="slidenum">
              <a:rPr lang="en-US" smtClean="0"/>
              <a:pPr>
                <a:defRPr/>
              </a:pPr>
              <a:t>30</a:t>
            </a:fld>
            <a:endParaRPr lang="en-US" dirty="0"/>
          </a:p>
        </p:txBody>
      </p:sp>
    </p:spTree>
    <p:extLst>
      <p:ext uri="{BB962C8B-B14F-4D97-AF65-F5344CB8AC3E}">
        <p14:creationId xmlns:p14="http://schemas.microsoft.com/office/powerpoint/2010/main" val="5376577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02572F68-30EF-904B-916F-E2123376A291}" type="slidenum">
              <a:rPr lang="en-GB"/>
              <a:pPr eaLnBrk="1" hangingPunct="1"/>
              <a:t>3</a:t>
            </a:fld>
            <a:endParaRPr lang="en-GB" dirty="0"/>
          </a:p>
        </p:txBody>
      </p:sp>
      <p:sp>
        <p:nvSpPr>
          <p:cNvPr id="29699" name="Rectangle 2"/>
          <p:cNvSpPr>
            <a:spLocks noGrp="1" noRot="1" noChangeAspect="1" noChangeArrowheads="1" noTextEdit="1"/>
          </p:cNvSpPr>
          <p:nvPr>
            <p:ph type="sldImg"/>
          </p:nvPr>
        </p:nvSpPr>
        <p:spPr>
          <a:xfrm>
            <a:off x="381000" y="685800"/>
            <a:ext cx="6096000" cy="3429000"/>
          </a:xfrm>
          <a:ln/>
        </p:spPr>
      </p:sp>
      <p:sp>
        <p:nvSpPr>
          <p:cNvPr id="297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dirty="0"/>
          </a:p>
        </p:txBody>
      </p:sp>
    </p:spTree>
    <p:extLst>
      <p:ext uri="{BB962C8B-B14F-4D97-AF65-F5344CB8AC3E}">
        <p14:creationId xmlns:p14="http://schemas.microsoft.com/office/powerpoint/2010/main" val="28636485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Source d’informations: règlement d’exécution du RB UE</a:t>
            </a:r>
            <a:endParaRPr lang="en-GB" i="1" baseline="0" dirty="0" smtClean="0"/>
          </a:p>
        </p:txBody>
      </p:sp>
      <p:sp>
        <p:nvSpPr>
          <p:cNvPr id="4" name="Slide Number Placeholder 3"/>
          <p:cNvSpPr>
            <a:spLocks noGrp="1"/>
          </p:cNvSpPr>
          <p:nvPr>
            <p:ph type="sldNum" sz="quarter" idx="10"/>
          </p:nvPr>
        </p:nvSpPr>
        <p:spPr/>
        <p:txBody>
          <a:bodyPr/>
          <a:lstStyle/>
          <a:p>
            <a:fld id="{4A6A6824-9DD6-4828-8E52-1AD044680398}" type="slidenum">
              <a:rPr lang="en-GB" smtClean="0"/>
              <a:pPr/>
              <a:t>31</a:t>
            </a:fld>
            <a:endParaRPr lang="en-GB" dirty="0"/>
          </a:p>
        </p:txBody>
      </p:sp>
    </p:spTree>
    <p:extLst>
      <p:ext uri="{BB962C8B-B14F-4D97-AF65-F5344CB8AC3E}">
        <p14:creationId xmlns:p14="http://schemas.microsoft.com/office/powerpoint/2010/main" val="29747953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Source d’informations: règlement d’exécution du RB UE</a:t>
            </a:r>
            <a:endParaRPr lang="en-GB" i="1" baseline="0" dirty="0" smtClean="0"/>
          </a:p>
          <a:p>
            <a:endParaRPr lang="en-GB" i="1" dirty="0" smtClean="0"/>
          </a:p>
        </p:txBody>
      </p:sp>
      <p:sp>
        <p:nvSpPr>
          <p:cNvPr id="4" name="Slide Number Placeholder 3"/>
          <p:cNvSpPr>
            <a:spLocks noGrp="1"/>
          </p:cNvSpPr>
          <p:nvPr>
            <p:ph type="sldNum" sz="quarter" idx="10"/>
          </p:nvPr>
        </p:nvSpPr>
        <p:spPr/>
        <p:txBody>
          <a:bodyPr/>
          <a:lstStyle/>
          <a:p>
            <a:fld id="{4A6A6824-9DD6-4828-8E52-1AD044680398}" type="slidenum">
              <a:rPr lang="en-GB" smtClean="0"/>
              <a:pPr/>
              <a:t>32</a:t>
            </a:fld>
            <a:endParaRPr lang="en-GB" dirty="0"/>
          </a:p>
        </p:txBody>
      </p:sp>
    </p:spTree>
    <p:extLst>
      <p:ext uri="{BB962C8B-B14F-4D97-AF65-F5344CB8AC3E}">
        <p14:creationId xmlns:p14="http://schemas.microsoft.com/office/powerpoint/2010/main" val="34797681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33</a:t>
            </a:fld>
            <a:endParaRPr lang="en-GB" dirty="0"/>
          </a:p>
        </p:txBody>
      </p:sp>
    </p:spTree>
    <p:extLst>
      <p:ext uri="{BB962C8B-B14F-4D97-AF65-F5344CB8AC3E}">
        <p14:creationId xmlns:p14="http://schemas.microsoft.com/office/powerpoint/2010/main" val="29459582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34</a:t>
            </a:fld>
            <a:endParaRPr lang="en-GB" dirty="0"/>
          </a:p>
        </p:txBody>
      </p:sp>
    </p:spTree>
    <p:extLst>
      <p:ext uri="{BB962C8B-B14F-4D97-AF65-F5344CB8AC3E}">
        <p14:creationId xmlns:p14="http://schemas.microsoft.com/office/powerpoint/2010/main" val="170876704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35</a:t>
            </a:fld>
            <a:endParaRPr lang="en-GB"/>
          </a:p>
        </p:txBody>
      </p:sp>
    </p:spTree>
    <p:extLst>
      <p:ext uri="{BB962C8B-B14F-4D97-AF65-F5344CB8AC3E}">
        <p14:creationId xmlns:p14="http://schemas.microsoft.com/office/powerpoint/2010/main" val="41696735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338BA1B2-3BAF-9D44-8DBD-61E22671154B}" type="slidenum">
              <a:rPr lang="en-GB"/>
              <a:pPr eaLnBrk="1" hangingPunct="1"/>
              <a:t>4</a:t>
            </a:fld>
            <a:endParaRPr lang="en-GB" dirty="0"/>
          </a:p>
        </p:txBody>
      </p:sp>
      <p:sp>
        <p:nvSpPr>
          <p:cNvPr id="30723" name="Rectangle 2"/>
          <p:cNvSpPr>
            <a:spLocks noGrp="1" noRot="1" noChangeAspect="1" noChangeArrowheads="1" noTextEdit="1"/>
          </p:cNvSpPr>
          <p:nvPr>
            <p:ph type="sldImg"/>
          </p:nvPr>
        </p:nvSpPr>
        <p:spPr>
          <a:xfrm>
            <a:off x="381000" y="685800"/>
            <a:ext cx="6096000" cy="3429000"/>
          </a:xfrm>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dirty="0"/>
          </a:p>
        </p:txBody>
      </p:sp>
    </p:spTree>
    <p:extLst>
      <p:ext uri="{BB962C8B-B14F-4D97-AF65-F5344CB8AC3E}">
        <p14:creationId xmlns:p14="http://schemas.microsoft.com/office/powerpoint/2010/main" val="19475934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217E6D11-B5E0-B648-9C25-4F160835DA90}" type="slidenum">
              <a:rPr lang="en-GB"/>
              <a:pPr eaLnBrk="1" hangingPunct="1"/>
              <a:t>5</a:t>
            </a:fld>
            <a:endParaRPr lang="en-GB" dirty="0"/>
          </a:p>
        </p:txBody>
      </p:sp>
      <p:sp>
        <p:nvSpPr>
          <p:cNvPr id="31747" name="Rectangle 2"/>
          <p:cNvSpPr>
            <a:spLocks noGrp="1" noRot="1" noChangeAspect="1" noChangeArrowheads="1" noTextEdit="1"/>
          </p:cNvSpPr>
          <p:nvPr>
            <p:ph type="sldImg"/>
          </p:nvPr>
        </p:nvSpPr>
        <p:spPr>
          <a:xfrm>
            <a:off x="381000" y="685800"/>
            <a:ext cx="6096000" cy="3429000"/>
          </a:xfrm>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i="1" dirty="0"/>
          </a:p>
        </p:txBody>
      </p:sp>
    </p:spTree>
    <p:extLst>
      <p:ext uri="{BB962C8B-B14F-4D97-AF65-F5344CB8AC3E}">
        <p14:creationId xmlns:p14="http://schemas.microsoft.com/office/powerpoint/2010/main" val="36401530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E95E6AA3-5386-4C41-818C-361FF346FC0E}" type="slidenum">
              <a:rPr lang="en-GB"/>
              <a:pPr eaLnBrk="1" hangingPunct="1"/>
              <a:t>6</a:t>
            </a:fld>
            <a:endParaRPr lang="en-GB" dirty="0"/>
          </a:p>
        </p:txBody>
      </p:sp>
      <p:sp>
        <p:nvSpPr>
          <p:cNvPr id="32771" name="Rectangle 2"/>
          <p:cNvSpPr>
            <a:spLocks noGrp="1" noRot="1" noChangeAspect="1" noChangeArrowheads="1" noTextEdit="1"/>
          </p:cNvSpPr>
          <p:nvPr>
            <p:ph type="sldImg"/>
          </p:nvPr>
        </p:nvSpPr>
        <p:spPr>
          <a:xfrm>
            <a:off x="381000" y="685800"/>
            <a:ext cx="6096000" cy="3429000"/>
          </a:xfrm>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dirty="0"/>
          </a:p>
        </p:txBody>
      </p:sp>
    </p:spTree>
    <p:extLst>
      <p:ext uri="{BB962C8B-B14F-4D97-AF65-F5344CB8AC3E}">
        <p14:creationId xmlns:p14="http://schemas.microsoft.com/office/powerpoint/2010/main" val="7744209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7</a:t>
            </a:fld>
            <a:endParaRPr lang="en-GB" dirty="0"/>
          </a:p>
        </p:txBody>
      </p:sp>
    </p:spTree>
    <p:extLst>
      <p:ext uri="{BB962C8B-B14F-4D97-AF65-F5344CB8AC3E}">
        <p14:creationId xmlns:p14="http://schemas.microsoft.com/office/powerpoint/2010/main" val="27205257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53310DCA-5A8A-584C-A1A2-7414F8950B53}" type="slidenum">
              <a:rPr lang="en-GB"/>
              <a:pPr eaLnBrk="1" hangingPunct="1"/>
              <a:t>8</a:t>
            </a:fld>
            <a:endParaRPr lang="en-GB" dirty="0"/>
          </a:p>
        </p:txBody>
      </p:sp>
      <p:sp>
        <p:nvSpPr>
          <p:cNvPr id="34819" name="Rectangle 2"/>
          <p:cNvSpPr>
            <a:spLocks noGrp="1" noRot="1" noChangeAspect="1" noChangeArrowheads="1" noTextEdit="1"/>
          </p:cNvSpPr>
          <p:nvPr>
            <p:ph type="sldImg"/>
          </p:nvPr>
        </p:nvSpPr>
        <p:spPr>
          <a:xfrm>
            <a:off x="381000" y="685800"/>
            <a:ext cx="6096000" cy="3429000"/>
          </a:xfrm>
          <a:ln/>
        </p:spPr>
      </p:sp>
      <p:sp>
        <p:nvSpPr>
          <p:cNvPr id="34820" name="Rectangle 3"/>
          <p:cNvSpPr>
            <a:spLocks noGrp="1" noChangeArrowheads="1"/>
          </p:cNvSpPr>
          <p:nvPr>
            <p:ph type="body" idx="1"/>
          </p:nvPr>
        </p:nvSpPr>
        <p:spPr>
          <a:xfrm>
            <a:off x="685480" y="4342665"/>
            <a:ext cx="5487041" cy="411627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i="1" dirty="0"/>
          </a:p>
        </p:txBody>
      </p:sp>
    </p:spTree>
    <p:extLst>
      <p:ext uri="{BB962C8B-B14F-4D97-AF65-F5344CB8AC3E}">
        <p14:creationId xmlns:p14="http://schemas.microsoft.com/office/powerpoint/2010/main" val="28064338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D9472D86-6C19-0E4D-980C-BF601FE9F8E9}" type="slidenum">
              <a:rPr lang="en-GB"/>
              <a:pPr eaLnBrk="1" hangingPunct="1"/>
              <a:t>9</a:t>
            </a:fld>
            <a:endParaRPr lang="en-GB" dirty="0"/>
          </a:p>
        </p:txBody>
      </p:sp>
      <p:sp>
        <p:nvSpPr>
          <p:cNvPr id="35843" name="Rectangle 2"/>
          <p:cNvSpPr>
            <a:spLocks noGrp="1" noRot="1" noChangeAspect="1" noChangeArrowheads="1" noTextEdit="1"/>
          </p:cNvSpPr>
          <p:nvPr>
            <p:ph type="sldImg"/>
          </p:nvPr>
        </p:nvSpPr>
        <p:spPr>
          <a:xfrm>
            <a:off x="381000" y="685800"/>
            <a:ext cx="6096000" cy="3429000"/>
          </a:xfrm>
          <a:ln/>
        </p:spPr>
      </p:sp>
      <p:sp>
        <p:nvSpPr>
          <p:cNvPr id="35844" name="Rectangle 3"/>
          <p:cNvSpPr>
            <a:spLocks noGrp="1" noChangeArrowheads="1"/>
          </p:cNvSpPr>
          <p:nvPr>
            <p:ph type="body" idx="1"/>
          </p:nvPr>
        </p:nvSpPr>
        <p:spPr>
          <a:xfrm>
            <a:off x="685480" y="4342665"/>
            <a:ext cx="5487041" cy="411627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dirty="0"/>
          </a:p>
        </p:txBody>
      </p:sp>
    </p:spTree>
    <p:extLst>
      <p:ext uri="{BB962C8B-B14F-4D97-AF65-F5344CB8AC3E}">
        <p14:creationId xmlns:p14="http://schemas.microsoft.com/office/powerpoint/2010/main" val="18401102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02/04/2015</a:t>
            </a:fld>
            <a:endParaRPr lang="en-GB" dirty="0"/>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dirty="0"/>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dirty="0">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388741600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dirty="0">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332393043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dirty="0">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159776114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dirty="0">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194554158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dirty="0">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76308826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dirty="0">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302019470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dirty="0">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227676362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02/04/2015</a:t>
            </a:fld>
            <a:endParaRPr lang="en-GB" dirty="0"/>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pPr/>
              <a:t>02/04/2015</a:t>
            </a:fld>
            <a:endParaRPr lang="en-GB" dirty="0"/>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02/04/2015</a:t>
            </a:fld>
            <a:endParaRPr lang="en-GB" dirty="0"/>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pPr/>
              <a:t>02/04/2015</a:t>
            </a:fld>
            <a:endParaRPr lang="en-GB" dirty="0"/>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9" name="Slide Number Placeholder 8"/>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pPr/>
              <a:t>02/04/2015</a:t>
            </a:fld>
            <a:endParaRPr lang="en-GB" dirty="0"/>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5" name="Slide Number Placeholder 4"/>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pPr/>
              <a:t>02/04/2015</a:t>
            </a:fld>
            <a:endParaRPr lang="en-GB" dirty="0"/>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4" name="Slide Number Placeholder 3"/>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02/04/2015</a:t>
            </a:fld>
            <a:endParaRPr lang="en-GB" dirty="0"/>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dirty="0">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71031364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pPr/>
              <a:t>02/04/2015</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pPr/>
              <a:t>‹Nr.›</a:t>
            </a:fld>
            <a:endParaRPr lang="en-GB" dirty="0"/>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02/04/2015</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3156010031"/>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hyperlink" Target="mailto:forests@giz.de"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www.fao.org/docrep/014/i1858e/i1858e00.pdf"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7.gif"/><Relationship Id="rId5" Type="http://schemas.openxmlformats.org/officeDocument/2006/relationships/image" Target="../media/image26.jpeg"/><Relationship Id="rId4" Type="http://schemas.openxmlformats.org/officeDocument/2006/relationships/image" Target="../media/image25.jpg"/></Relationships>
</file>

<file path=ppt/slides/_rels/slide17.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18.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image" Target="../media/image36.jpeg"/><Relationship Id="rId7" Type="http://schemas.openxmlformats.org/officeDocument/2006/relationships/image" Target="../media/image39.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8.jpeg"/><Relationship Id="rId11" Type="http://schemas.openxmlformats.org/officeDocument/2006/relationships/image" Target="../media/image43.wmf"/><Relationship Id="rId5" Type="http://schemas.openxmlformats.org/officeDocument/2006/relationships/hyperlink" Target="http://images.google.co.uk/imgres?imgurl=http://www.woodwardsace.com/tempimages/invoice2.jpg&amp;imgrefurl=http://forum.wordreference.com/showthread.php?t=485&amp;usg=__RIsLu_q6zaP7WMPAXtIvZWrvrPg=&amp;h=621&amp;w=452&amp;sz=35&amp;hl=en&amp;start=5&amp;um=1&amp;tbnid=_Xl_E02rVEKagM:&amp;tbnh=136&amp;tbnw=99&amp;prev=/images?q=invoice&amp;um=1&amp;hl=en" TargetMode="External"/><Relationship Id="rId10" Type="http://schemas.openxmlformats.org/officeDocument/2006/relationships/image" Target="../media/image42.jpeg"/><Relationship Id="rId4" Type="http://schemas.openxmlformats.org/officeDocument/2006/relationships/image" Target="../media/image37.png"/><Relationship Id="rId9" Type="http://schemas.openxmlformats.org/officeDocument/2006/relationships/image" Target="../media/image41.jpeg"/></Relationships>
</file>

<file path=ppt/slides/_rels/slide19.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image" Target="../media/image4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48.jpeg"/><Relationship Id="rId3" Type="http://schemas.openxmlformats.org/officeDocument/2006/relationships/notesSlide" Target="../notesSlides/notesSlide19.xml"/><Relationship Id="rId7" Type="http://schemas.openxmlformats.org/officeDocument/2006/relationships/image" Target="../media/image47.jpe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oleObject" Target="../embeddings/oleObject1.bin"/><Relationship Id="rId9" Type="http://schemas.openxmlformats.org/officeDocument/2006/relationships/image" Target="../media/image49.jpeg"/></Relationships>
</file>

<file path=ppt/slides/_rels/slide21.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ic.fsc.org/facts-figures.19.htm"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pefc.org/about-pefc/who-we-are/facts-a-figures"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FR" dirty="0" smtClean="0"/>
              <a:t>Important : mentions légales – VEUILLEZ LIRE CE QUI SUIT</a:t>
            </a:r>
            <a:endParaRPr lang="fr-FR" dirty="0"/>
          </a:p>
        </p:txBody>
      </p:sp>
      <p:sp>
        <p:nvSpPr>
          <p:cNvPr id="3" name="Inhaltsplatzhalter 2"/>
          <p:cNvSpPr>
            <a:spLocks noGrp="1"/>
          </p:cNvSpPr>
          <p:nvPr>
            <p:ph idx="1"/>
          </p:nvPr>
        </p:nvSpPr>
        <p:spPr>
          <a:xfrm>
            <a:off x="343347" y="2220517"/>
            <a:ext cx="11419161" cy="4275976"/>
          </a:xfrm>
        </p:spPr>
        <p:txBody>
          <a:bodyPr>
            <a:normAutofit/>
          </a:bodyPr>
          <a:lstStyle/>
          <a:p>
            <a:r>
              <a:rPr lang="fr-FR" sz="2000" dirty="0" smtClean="0"/>
              <a:t>Ce document de formation a été élaboré par The </a:t>
            </a:r>
            <a:r>
              <a:rPr lang="fr-FR" sz="2000" dirty="0" err="1" smtClean="0"/>
              <a:t>Proforest</a:t>
            </a:r>
            <a:r>
              <a:rPr lang="fr-FR" sz="2000" dirty="0" smtClean="0"/>
              <a:t> Initiative à la demande de la GIZ. Il a été financé par le ministère fédéral allemand de la Coopération économique et du Développement (BMZ). </a:t>
            </a:r>
          </a:p>
          <a:p>
            <a:r>
              <a:rPr lang="fr-FR" sz="2000" dirty="0" smtClean="0"/>
              <a:t>L’utilisation de ce document de formation ou de certaines de ses parties n’est autorisée qu’à des fins non commerciales. Vous pouvez modifier le document en fonction de vos besoins, à condition de ne pas déformer ou dénaturer ses messages clés et son contenu. </a:t>
            </a:r>
          </a:p>
          <a:p>
            <a:r>
              <a:rPr lang="fr-FR" sz="2000" dirty="0" smtClean="0"/>
              <a:t>Les auteurs assument la responsabilité des omissions, des inexactitudes ou des points de vue exprimés dans ce document. Ces points de vue ne reflètent pas nécessairement ceux du BMZ ou de la GIZ.</a:t>
            </a: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05321" y="4877387"/>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Inhaltsplatzhalter 2"/>
          <p:cNvSpPr txBox="1">
            <a:spLocks/>
          </p:cNvSpPr>
          <p:nvPr/>
        </p:nvSpPr>
        <p:spPr>
          <a:xfrm>
            <a:off x="343348" y="4572000"/>
            <a:ext cx="8426579" cy="19673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dirty="0" smtClean="0"/>
              <a:t>Cette diapositive a un caractère purement informatif ; elle peut être supprimée pour la formation.</a:t>
            </a:r>
          </a:p>
          <a:p>
            <a:r>
              <a:rPr lang="fr-FR" sz="2000" dirty="0" smtClean="0"/>
              <a:t>Si vous décidez d’utiliser cette formation, nous vous serions reconnaissants de nous en informer en contactant </a:t>
            </a:r>
            <a:r>
              <a:rPr lang="fr-FR" sz="2000" dirty="0" smtClean="0">
                <a:hlinkClick r:id="rId4"/>
              </a:rPr>
              <a:t>forests@giz.de</a:t>
            </a:r>
            <a:r>
              <a:rPr lang="fr-FR" sz="2000" dirty="0" smtClean="0"/>
              <a:t>. </a:t>
            </a:r>
          </a:p>
        </p:txBody>
      </p:sp>
    </p:spTree>
    <p:extLst>
      <p:ext uri="{BB962C8B-B14F-4D97-AF65-F5344CB8AC3E}">
        <p14:creationId xmlns:p14="http://schemas.microsoft.com/office/powerpoint/2010/main" val="6820421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7" y="1197429"/>
            <a:ext cx="8229600" cy="1143000"/>
          </a:xfrm>
        </p:spPr>
        <p:txBody>
          <a:bodyPr/>
          <a:lstStyle/>
          <a:p>
            <a:r>
              <a:rPr lang="fr-FR" dirty="0" smtClean="0">
                <a:solidFill>
                  <a:srgbClr val="006600"/>
                </a:solidFill>
              </a:rPr>
              <a:t>Normes</a:t>
            </a:r>
            <a:endParaRPr lang="fr-FR" dirty="0">
              <a:solidFill>
                <a:srgbClr val="006600"/>
              </a:solidFill>
            </a:endParaRPr>
          </a:p>
        </p:txBody>
      </p:sp>
      <p:sp>
        <p:nvSpPr>
          <p:cNvPr id="3" name="Content Placeholder 2"/>
          <p:cNvSpPr>
            <a:spLocks noGrp="1"/>
          </p:cNvSpPr>
          <p:nvPr>
            <p:ph idx="1"/>
          </p:nvPr>
        </p:nvSpPr>
        <p:spPr>
          <a:xfrm>
            <a:off x="414840" y="2206625"/>
            <a:ext cx="8799497" cy="4525963"/>
          </a:xfrm>
        </p:spPr>
        <p:txBody>
          <a:bodyPr/>
          <a:lstStyle/>
          <a:p>
            <a:pPr>
              <a:lnSpc>
                <a:spcPct val="90000"/>
              </a:lnSpc>
            </a:pPr>
            <a:r>
              <a:rPr lang="fr-FR" dirty="0" smtClean="0">
                <a:ea typeface="ヒラギノ角ゴ Pro W3" charset="0"/>
              </a:rPr>
              <a:t>Déterminent ce qui doit être mis en place/ réalisé.</a:t>
            </a:r>
          </a:p>
          <a:p>
            <a:pPr>
              <a:lnSpc>
                <a:spcPct val="90000"/>
              </a:lnSpc>
            </a:pPr>
            <a:r>
              <a:rPr lang="fr-FR" dirty="0" smtClean="0">
                <a:ea typeface="ヒラギノ角ゴ Pro W3" charset="0"/>
              </a:rPr>
              <a:t>Doivent être: </a:t>
            </a:r>
          </a:p>
          <a:p>
            <a:pPr lvl="1">
              <a:lnSpc>
                <a:spcPct val="90000"/>
              </a:lnSpc>
              <a:buSzPct val="80000"/>
              <a:buFont typeface="Wingdings" panose="05000000000000000000" pitchFamily="2" charset="2"/>
              <a:buChar char="§"/>
            </a:pPr>
            <a:r>
              <a:rPr lang="fr-FR" dirty="0" smtClean="0">
                <a:ea typeface="ヒラギノ角ゴ Pro W3" charset="0"/>
              </a:rPr>
              <a:t>claires, précises et applicables;</a:t>
            </a:r>
          </a:p>
          <a:p>
            <a:pPr lvl="1">
              <a:lnSpc>
                <a:spcPct val="90000"/>
              </a:lnSpc>
              <a:buSzPct val="80000"/>
              <a:buFont typeface="Wingdings" panose="05000000000000000000" pitchFamily="2" charset="2"/>
              <a:buChar char="§"/>
            </a:pPr>
            <a:r>
              <a:rPr lang="fr-FR" dirty="0" smtClean="0">
                <a:ea typeface="ヒラギノ角ゴ Pro W3" charset="0"/>
              </a:rPr>
              <a:t>applicables au niveau mondial et adaptées au contexte local; </a:t>
            </a:r>
          </a:p>
          <a:p>
            <a:pPr lvl="1">
              <a:lnSpc>
                <a:spcPct val="90000"/>
              </a:lnSpc>
              <a:buSzPct val="80000"/>
              <a:buFont typeface="Wingdings" panose="05000000000000000000" pitchFamily="2" charset="2"/>
              <a:buChar char="§"/>
            </a:pPr>
            <a:r>
              <a:rPr lang="fr-FR" dirty="0" smtClean="0">
                <a:ea typeface="ヒラギノ角ゴ Pro W3" charset="0"/>
              </a:rPr>
              <a:t>équilibrées aux plans économique, social et environnemental.</a:t>
            </a:r>
            <a:endParaRPr lang="en-GB" dirty="0"/>
          </a:p>
        </p:txBody>
      </p:sp>
      <p:sp>
        <p:nvSpPr>
          <p:cNvPr id="5" name="Slide Number Placeholder 4"/>
          <p:cNvSpPr>
            <a:spLocks noGrp="1"/>
          </p:cNvSpPr>
          <p:nvPr>
            <p:ph type="sldNum" sz="quarter" idx="12"/>
          </p:nvPr>
        </p:nvSpPr>
        <p:spPr/>
        <p:txBody>
          <a:bodyPr/>
          <a:lstStyle/>
          <a:p>
            <a:fld id="{E4D32A41-D18F-442E-A9D4-18F3FD27B302}" type="slidenum">
              <a:rPr lang="zh-TW" altLang="en-US" smtClean="0"/>
              <a:pPr/>
              <a:t>10</a:t>
            </a:fld>
            <a:endParaRPr lang="zh-TW" altLang="en-US"/>
          </a:p>
        </p:txBody>
      </p:sp>
      <p:pic>
        <p:nvPicPr>
          <p:cNvPr id="11" name="Picture 10"/>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34457" y="4600575"/>
            <a:ext cx="9305925" cy="2257425"/>
          </a:xfrm>
          <a:prstGeom prst="rect">
            <a:avLst/>
          </a:prstGeom>
        </p:spPr>
      </p:pic>
    </p:spTree>
    <p:extLst>
      <p:ext uri="{BB962C8B-B14F-4D97-AF65-F5344CB8AC3E}">
        <p14:creationId xmlns:p14="http://schemas.microsoft.com/office/powerpoint/2010/main" val="18514729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6191" y="1219202"/>
            <a:ext cx="8229600" cy="1143000"/>
          </a:xfrm>
        </p:spPr>
        <p:txBody>
          <a:bodyPr/>
          <a:lstStyle/>
          <a:p>
            <a:r>
              <a:rPr lang="fr-FR" dirty="0" smtClean="0">
                <a:solidFill>
                  <a:srgbClr val="006600"/>
                </a:solidFill>
                <a:ea typeface="ヒラギノ角ゴ Pro W3" charset="0"/>
              </a:rPr>
              <a:t>Processus d’élaboration des normes</a:t>
            </a:r>
            <a:endParaRPr lang="fr-FR" dirty="0">
              <a:solidFill>
                <a:srgbClr val="006600"/>
              </a:solidFill>
            </a:endParaRPr>
          </a:p>
        </p:txBody>
      </p:sp>
      <p:sp>
        <p:nvSpPr>
          <p:cNvPr id="3" name="Content Placeholder 2"/>
          <p:cNvSpPr>
            <a:spLocks noGrp="1"/>
          </p:cNvSpPr>
          <p:nvPr>
            <p:ph idx="1"/>
          </p:nvPr>
        </p:nvSpPr>
        <p:spPr>
          <a:xfrm>
            <a:off x="366191" y="2206625"/>
            <a:ext cx="10399779" cy="1363889"/>
          </a:xfrm>
        </p:spPr>
        <p:txBody>
          <a:bodyPr>
            <a:normAutofit fontScale="92500" lnSpcReduction="10000"/>
          </a:bodyPr>
          <a:lstStyle/>
          <a:p>
            <a:r>
              <a:rPr lang="fr-FR" dirty="0" smtClean="0">
                <a:ea typeface="ヒラギノ角ゴ Pro W3" charset="0"/>
              </a:rPr>
              <a:t>Le processus d’élaboration est très important</a:t>
            </a:r>
          </a:p>
          <a:p>
            <a:pPr lvl="1">
              <a:buSzPct val="80000"/>
              <a:buFont typeface="Wingdings" panose="05000000000000000000" pitchFamily="2" charset="2"/>
              <a:buChar char="§"/>
            </a:pPr>
            <a:r>
              <a:rPr lang="fr-FR" dirty="0" smtClean="0">
                <a:ea typeface="ヒラギノ角ゴ Pro W3" charset="0"/>
              </a:rPr>
              <a:t>Qui participe? La représentation est-elle équilibrée?</a:t>
            </a:r>
          </a:p>
          <a:p>
            <a:pPr lvl="1">
              <a:buSzPct val="80000"/>
              <a:buFont typeface="Wingdings" panose="05000000000000000000" pitchFamily="2" charset="2"/>
              <a:buChar char="§"/>
            </a:pPr>
            <a:r>
              <a:rPr lang="fr-FR" dirty="0" smtClean="0">
                <a:ea typeface="ヒラギノ角ゴ Pro W3" charset="0"/>
              </a:rPr>
              <a:t>Comment les décisions sont-elles prises? Une partie quelconque peut-elle dominer le processus?</a:t>
            </a:r>
          </a:p>
        </p:txBody>
      </p:sp>
      <p:sp>
        <p:nvSpPr>
          <p:cNvPr id="7" name="Slide Number Placeholder 6"/>
          <p:cNvSpPr>
            <a:spLocks noGrp="1"/>
          </p:cNvSpPr>
          <p:nvPr>
            <p:ph type="sldNum" sz="quarter" idx="12"/>
          </p:nvPr>
        </p:nvSpPr>
        <p:spPr/>
        <p:txBody>
          <a:bodyPr/>
          <a:lstStyle/>
          <a:p>
            <a:fld id="{E4D32A41-D18F-442E-A9D4-18F3FD27B302}" type="slidenum">
              <a:rPr lang="zh-TW" altLang="en-US" smtClean="0"/>
              <a:pPr/>
              <a:t>11</a:t>
            </a:fld>
            <a:endParaRPr lang="zh-TW" altLang="en-US"/>
          </a:p>
        </p:txBody>
      </p:sp>
      <p:pic>
        <p:nvPicPr>
          <p:cNvPr id="6" name="Picture 9"/>
          <p:cNvPicPr>
            <a:picLocks noChangeAspect="1"/>
          </p:cNvPicPr>
          <p:nvPr/>
        </p:nvPicPr>
        <p:blipFill rotWithShape="1">
          <a:blip r:embed="rId3" cstate="email">
            <a:extLst>
              <a:ext uri="{28A0092B-C50C-407E-A947-70E740481C1C}">
                <a14:useLocalDpi xmlns:a14="http://schemas.microsoft.com/office/drawing/2010/main"/>
              </a:ext>
            </a:extLst>
          </a:blip>
          <a:srcRect r="37874"/>
          <a:stretch/>
        </p:blipFill>
        <p:spPr>
          <a:xfrm>
            <a:off x="366191" y="4186376"/>
            <a:ext cx="6248922" cy="2671624"/>
          </a:xfrm>
          <a:prstGeom prst="rect">
            <a:avLst/>
          </a:prstGeom>
        </p:spPr>
      </p:pic>
    </p:spTree>
    <p:extLst>
      <p:ext uri="{BB962C8B-B14F-4D97-AF65-F5344CB8AC3E}">
        <p14:creationId xmlns:p14="http://schemas.microsoft.com/office/powerpoint/2010/main" val="2498172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7" y="1204122"/>
            <a:ext cx="9275466" cy="1143000"/>
          </a:xfrm>
        </p:spPr>
        <p:txBody>
          <a:bodyPr/>
          <a:lstStyle/>
          <a:p>
            <a:r>
              <a:rPr lang="fr-FR" dirty="0" smtClean="0">
                <a:solidFill>
                  <a:srgbClr val="006600"/>
                </a:solidFill>
              </a:rPr>
              <a:t>Quelles sont les parties prenantes du secteur forestier?</a:t>
            </a:r>
            <a:endParaRPr lang="fr-FR" dirty="0">
              <a:solidFill>
                <a:srgbClr val="006600"/>
              </a:solidFill>
            </a:endParaRPr>
          </a:p>
        </p:txBody>
      </p:sp>
      <p:sp>
        <p:nvSpPr>
          <p:cNvPr id="3" name="Content Placeholder 2"/>
          <p:cNvSpPr>
            <a:spLocks noGrp="1"/>
          </p:cNvSpPr>
          <p:nvPr>
            <p:ph idx="1"/>
          </p:nvPr>
        </p:nvSpPr>
        <p:spPr>
          <a:xfrm>
            <a:off x="424543" y="2234414"/>
            <a:ext cx="7707086" cy="5328592"/>
          </a:xfrm>
        </p:spPr>
        <p:txBody>
          <a:bodyPr>
            <a:normAutofit/>
          </a:bodyPr>
          <a:lstStyle/>
          <a:p>
            <a:r>
              <a:rPr lang="fr-FR" dirty="0" smtClean="0"/>
              <a:t>Partie prenante: tout individu ou groupe dont les intérêts dépendent de la façon dont une forêt est gérée (glossaire du </a:t>
            </a:r>
            <a:r>
              <a:rPr lang="fr-FR" dirty="0"/>
              <a:t>FSC®)</a:t>
            </a:r>
          </a:p>
        </p:txBody>
      </p:sp>
      <p:sp>
        <p:nvSpPr>
          <p:cNvPr id="7" name="Slide Number Placeholder 6"/>
          <p:cNvSpPr>
            <a:spLocks noGrp="1"/>
          </p:cNvSpPr>
          <p:nvPr>
            <p:ph type="sldNum" sz="quarter" idx="12"/>
          </p:nvPr>
        </p:nvSpPr>
        <p:spPr/>
        <p:txBody>
          <a:bodyPr/>
          <a:lstStyle/>
          <a:p>
            <a:fld id="{E4D32A41-D18F-442E-A9D4-18F3FD27B302}" type="slidenum">
              <a:rPr lang="zh-TW" altLang="en-US" smtClean="0"/>
              <a:pPr/>
              <a:t>12</a:t>
            </a:fld>
            <a:endParaRPr lang="zh-TW" altLang="en-US"/>
          </a:p>
        </p:txBody>
      </p:sp>
      <p:pic>
        <p:nvPicPr>
          <p:cNvPr id="11" name="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37457" y="4773020"/>
            <a:ext cx="10058400" cy="2084980"/>
          </a:xfrm>
          <a:prstGeom prst="rect">
            <a:avLst/>
          </a:prstGeom>
        </p:spPr>
      </p:pic>
      <p:sp>
        <p:nvSpPr>
          <p:cNvPr id="6" name="Textfeld 5"/>
          <p:cNvSpPr txBox="1"/>
          <p:nvPr/>
        </p:nvSpPr>
        <p:spPr>
          <a:xfrm>
            <a:off x="709683" y="3562066"/>
            <a:ext cx="7383439" cy="461665"/>
          </a:xfrm>
          <a:prstGeom prst="rect">
            <a:avLst/>
          </a:prstGeom>
          <a:noFill/>
        </p:spPr>
        <p:txBody>
          <a:bodyPr wrap="square" rtlCol="0">
            <a:spAutoFit/>
          </a:bodyPr>
          <a:lstStyle/>
          <a:p>
            <a:r>
              <a:rPr lang="de-DE" sz="1200" dirty="0" smtClean="0">
                <a:solidFill>
                  <a:schemeClr val="bg1">
                    <a:lumMod val="50000"/>
                  </a:schemeClr>
                </a:solidFill>
              </a:rPr>
              <a:t>Source: FAO (2010): </a:t>
            </a:r>
            <a:r>
              <a:rPr lang="en-GB" sz="1200" dirty="0" smtClean="0">
                <a:solidFill>
                  <a:schemeClr val="bg1">
                    <a:lumMod val="50000"/>
                  </a:schemeClr>
                </a:solidFill>
              </a:rPr>
              <a:t>Enhancing stakeholder participation in national forest programmes. A training manual. </a:t>
            </a:r>
          </a:p>
          <a:p>
            <a:r>
              <a:rPr lang="en-GB" sz="1200" dirty="0" smtClean="0">
                <a:solidFill>
                  <a:schemeClr val="bg1">
                    <a:lumMod val="50000"/>
                  </a:schemeClr>
                </a:solidFill>
              </a:rPr>
              <a:t>Available at</a:t>
            </a:r>
            <a:r>
              <a:rPr lang="en-GB" sz="1200" dirty="0" smtClean="0"/>
              <a:t>: </a:t>
            </a:r>
            <a:r>
              <a:rPr lang="en-GB" sz="1200" dirty="0" smtClean="0">
                <a:hlinkClick r:id="rId4"/>
              </a:rPr>
              <a:t>http://www.fao.org/docrep/014/i1858e/i1858e00.pdf</a:t>
            </a:r>
            <a:r>
              <a:rPr lang="en-GB" sz="1200" dirty="0" smtClean="0"/>
              <a:t> </a:t>
            </a:r>
            <a:endParaRPr lang="en-GB" sz="1200" dirty="0"/>
          </a:p>
        </p:txBody>
      </p:sp>
    </p:spTree>
    <p:extLst>
      <p:ext uri="{BB962C8B-B14F-4D97-AF65-F5344CB8AC3E}">
        <p14:creationId xmlns:p14="http://schemas.microsoft.com/office/powerpoint/2010/main" val="22885610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4" y="1055914"/>
            <a:ext cx="8229600" cy="1417638"/>
          </a:xfrm>
        </p:spPr>
        <p:txBody>
          <a:bodyPr/>
          <a:lstStyle/>
          <a:p>
            <a:r>
              <a:rPr lang="fr-FR" dirty="0" smtClean="0">
                <a:solidFill>
                  <a:srgbClr val="006600"/>
                </a:solidFill>
              </a:rPr>
              <a:t>Certification</a:t>
            </a:r>
            <a:endParaRPr lang="fr-FR" dirty="0">
              <a:solidFill>
                <a:srgbClr val="006600"/>
              </a:solidFill>
            </a:endParaRPr>
          </a:p>
        </p:txBody>
      </p:sp>
      <p:sp>
        <p:nvSpPr>
          <p:cNvPr id="3" name="Content Placeholder 2"/>
          <p:cNvSpPr>
            <a:spLocks noGrp="1"/>
          </p:cNvSpPr>
          <p:nvPr>
            <p:ph idx="1"/>
          </p:nvPr>
        </p:nvSpPr>
        <p:spPr>
          <a:xfrm>
            <a:off x="370114" y="2206625"/>
            <a:ext cx="11306111" cy="4525963"/>
          </a:xfrm>
        </p:spPr>
        <p:txBody>
          <a:bodyPr/>
          <a:lstStyle/>
          <a:p>
            <a:pPr>
              <a:lnSpc>
                <a:spcPct val="95000"/>
              </a:lnSpc>
              <a:spcBef>
                <a:spcPct val="10000"/>
              </a:spcBef>
            </a:pPr>
            <a:r>
              <a:rPr lang="fr-FR" dirty="0" smtClean="0">
                <a:ea typeface="ヒラギノ角ゴ Pro W3" charset="0"/>
              </a:rPr>
              <a:t>Processus de contrôle de la mise en œuvre d’une norme dans la pratique</a:t>
            </a:r>
          </a:p>
          <a:p>
            <a:pPr>
              <a:lnSpc>
                <a:spcPct val="95000"/>
              </a:lnSpc>
              <a:spcBef>
                <a:spcPct val="10000"/>
              </a:spcBef>
            </a:pPr>
            <a:r>
              <a:rPr lang="fr-FR" dirty="0" smtClean="0">
                <a:ea typeface="ヒラギノ角ゴ Pro W3" charset="0"/>
              </a:rPr>
              <a:t>Réalisée par des organismes de certification qui</a:t>
            </a:r>
          </a:p>
          <a:p>
            <a:pPr lvl="1">
              <a:lnSpc>
                <a:spcPct val="95000"/>
              </a:lnSpc>
              <a:spcBef>
                <a:spcPct val="10000"/>
              </a:spcBef>
              <a:buSzPct val="80000"/>
              <a:buFont typeface="Wingdings" panose="05000000000000000000" pitchFamily="2" charset="2"/>
              <a:buChar char="§"/>
            </a:pPr>
            <a:r>
              <a:rPr lang="fr-FR" dirty="0" smtClean="0">
                <a:ea typeface="ヒラギノ角ゴ Pro W3" charset="0"/>
              </a:rPr>
              <a:t>sont techniquement compétents,</a:t>
            </a:r>
          </a:p>
          <a:p>
            <a:pPr lvl="1">
              <a:lnSpc>
                <a:spcPct val="95000"/>
              </a:lnSpc>
              <a:spcBef>
                <a:spcPct val="10000"/>
              </a:spcBef>
              <a:buSzPct val="80000"/>
              <a:buFont typeface="Wingdings" panose="05000000000000000000" pitchFamily="2" charset="2"/>
              <a:buChar char="§"/>
            </a:pPr>
            <a:r>
              <a:rPr lang="fr-FR" dirty="0" smtClean="0">
                <a:ea typeface="ヒラギノ角ゴ Pro W3" charset="0"/>
              </a:rPr>
              <a:t>sont commercialement indépendants,</a:t>
            </a:r>
          </a:p>
          <a:p>
            <a:pPr lvl="1">
              <a:lnSpc>
                <a:spcPct val="95000"/>
              </a:lnSpc>
              <a:spcBef>
                <a:spcPct val="10000"/>
              </a:spcBef>
              <a:buSzPct val="80000"/>
              <a:buFont typeface="Wingdings" panose="05000000000000000000" pitchFamily="2" charset="2"/>
              <a:buChar char="§"/>
            </a:pPr>
            <a:r>
              <a:rPr lang="fr-FR" dirty="0" smtClean="0">
                <a:ea typeface="ヒラギノ角ゴ Pro W3" charset="0"/>
              </a:rPr>
              <a:t>utilisent des  procédures d’audit documentées qui donnent des résultats reproductibles</a:t>
            </a:r>
            <a:endParaRPr lang="en-GB" dirty="0"/>
          </a:p>
        </p:txBody>
      </p:sp>
      <p:sp>
        <p:nvSpPr>
          <p:cNvPr id="7" name="Slide Number Placeholder 6"/>
          <p:cNvSpPr>
            <a:spLocks noGrp="1"/>
          </p:cNvSpPr>
          <p:nvPr>
            <p:ph type="sldNum" sz="quarter" idx="12"/>
          </p:nvPr>
        </p:nvSpPr>
        <p:spPr/>
        <p:txBody>
          <a:bodyPr/>
          <a:lstStyle/>
          <a:p>
            <a:fld id="{E4D32A41-D18F-442E-A9D4-18F3FD27B302}" type="slidenum">
              <a:rPr lang="zh-TW" altLang="en-US" smtClean="0"/>
              <a:pPr/>
              <a:t>13</a:t>
            </a:fld>
            <a:endParaRPr lang="zh-TW" altLang="en-US"/>
          </a:p>
        </p:txBody>
      </p:sp>
      <p:pic>
        <p:nvPicPr>
          <p:cNvPr id="11" name="Picture 10"/>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32471" y="4867275"/>
            <a:ext cx="8810625" cy="1990725"/>
          </a:xfrm>
          <a:prstGeom prst="rect">
            <a:avLst/>
          </a:prstGeom>
        </p:spPr>
      </p:pic>
    </p:spTree>
    <p:extLst>
      <p:ext uri="{BB962C8B-B14F-4D97-AF65-F5344CB8AC3E}">
        <p14:creationId xmlns:p14="http://schemas.microsoft.com/office/powerpoint/2010/main" val="25120171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95536" y="1186544"/>
            <a:ext cx="8229600" cy="1143000"/>
          </a:xfrm>
        </p:spPr>
        <p:txBody>
          <a:bodyPr/>
          <a:lstStyle/>
          <a:p>
            <a:pPr eaLnBrk="1" hangingPunct="1"/>
            <a:r>
              <a:rPr lang="fr-FR" dirty="0" smtClean="0">
                <a:solidFill>
                  <a:srgbClr val="006600"/>
                </a:solidFill>
                <a:ea typeface="ヒラギノ角ゴ Pro W3" charset="0"/>
              </a:rPr>
              <a:t>Accréditation</a:t>
            </a:r>
            <a:endParaRPr lang="fr-FR" dirty="0">
              <a:solidFill>
                <a:srgbClr val="006600"/>
              </a:solidFill>
              <a:ea typeface="ヒラギノ角ゴ Pro W3" charset="0"/>
            </a:endParaRPr>
          </a:p>
        </p:txBody>
      </p:sp>
      <p:sp>
        <p:nvSpPr>
          <p:cNvPr id="18435" name="Rectangle 3"/>
          <p:cNvSpPr>
            <a:spLocks noGrp="1" noChangeArrowheads="1"/>
          </p:cNvSpPr>
          <p:nvPr>
            <p:ph idx="1"/>
          </p:nvPr>
        </p:nvSpPr>
        <p:spPr>
          <a:xfrm>
            <a:off x="345023" y="2206625"/>
            <a:ext cx="10248636" cy="4525963"/>
          </a:xfrm>
        </p:spPr>
        <p:txBody>
          <a:bodyPr/>
          <a:lstStyle/>
          <a:p>
            <a:pPr eaLnBrk="1" hangingPunct="1"/>
            <a:r>
              <a:rPr lang="fr-FR" dirty="0" smtClean="0">
                <a:ea typeface="ヒラギノ角ゴ Pro W3" charset="0"/>
              </a:rPr>
              <a:t>« Certification des certificateurs »</a:t>
            </a:r>
          </a:p>
          <a:p>
            <a:pPr eaLnBrk="1" hangingPunct="1"/>
            <a:r>
              <a:rPr lang="fr-FR" dirty="0" smtClean="0">
                <a:ea typeface="ヒラギノ角ゴ Pro W3" charset="0"/>
              </a:rPr>
              <a:t>Réalisée par des organismes d’accréditation</a:t>
            </a:r>
          </a:p>
          <a:p>
            <a:pPr lvl="1">
              <a:buFont typeface="Wingdings" panose="05000000000000000000" pitchFamily="2" charset="2"/>
              <a:buChar char="§"/>
            </a:pPr>
            <a:r>
              <a:rPr lang="fr-FR" dirty="0" smtClean="0">
                <a:ea typeface="ヒラギノ角ゴ Pro W3" charset="0"/>
              </a:rPr>
              <a:t>Organismes d’accréditation nationaux assurant une accréditation pour un large éventail de normes, par ex. UK Accreditation Service (UKAS) et </a:t>
            </a:r>
            <a:r>
              <a:rPr lang="en-GB" dirty="0">
                <a:ea typeface="ヒラギノ角ゴ Pro W3" charset="0"/>
              </a:rPr>
              <a:t>Deutsche </a:t>
            </a:r>
            <a:r>
              <a:rPr lang="en-GB" dirty="0" err="1">
                <a:ea typeface="ヒラギノ角ゴ Pro W3" charset="0"/>
              </a:rPr>
              <a:t>Akkreditierungsstelle</a:t>
            </a:r>
            <a:r>
              <a:rPr lang="en-GB" dirty="0">
                <a:ea typeface="ヒラギノ角ゴ Pro W3" charset="0"/>
              </a:rPr>
              <a:t> GmbH (</a:t>
            </a:r>
            <a:r>
              <a:rPr lang="en-GB" dirty="0" err="1">
                <a:ea typeface="ヒラギノ角ゴ Pro W3" charset="0"/>
              </a:rPr>
              <a:t>DAkkS</a:t>
            </a:r>
            <a:r>
              <a:rPr lang="en-GB" dirty="0">
                <a:ea typeface="ヒラギノ角ゴ Pro W3" charset="0"/>
              </a:rPr>
              <a:t>)</a:t>
            </a:r>
            <a:endParaRPr lang="fr-FR" dirty="0" smtClean="0">
              <a:ea typeface="ヒラギノ角ゴ Pro W3" charset="0"/>
            </a:endParaRPr>
          </a:p>
          <a:p>
            <a:pPr lvl="1" eaLnBrk="1" hangingPunct="1">
              <a:buFont typeface="Wingdings" panose="05000000000000000000" pitchFamily="2" charset="2"/>
              <a:buChar char="§"/>
            </a:pPr>
            <a:r>
              <a:rPr lang="fr-FR" dirty="0" smtClean="0">
                <a:ea typeface="ヒラギノ角ゴ Pro W3" charset="0"/>
              </a:rPr>
              <a:t>Des organismes d’accréditation internationaux spécialisés interviennent pour certaines normes, par ex. Accreditation Services International (ASI)</a:t>
            </a:r>
          </a:p>
          <a:p>
            <a:pPr lvl="1" eaLnBrk="1" hangingPunct="1">
              <a:lnSpc>
                <a:spcPct val="90000"/>
              </a:lnSpc>
            </a:pPr>
            <a:endParaRPr lang="en-GB" sz="2800" dirty="0">
              <a:latin typeface="Arial" charset="0"/>
              <a:ea typeface="ヒラギノ角ゴ Pro W3" charset="0"/>
            </a:endParaRPr>
          </a:p>
        </p:txBody>
      </p:sp>
      <p:sp>
        <p:nvSpPr>
          <p:cNvPr id="5" name="Slide Number Placeholder 4"/>
          <p:cNvSpPr>
            <a:spLocks noGrp="1"/>
          </p:cNvSpPr>
          <p:nvPr>
            <p:ph type="sldNum" sz="quarter" idx="12"/>
          </p:nvPr>
        </p:nvSpPr>
        <p:spPr/>
        <p:txBody>
          <a:bodyPr/>
          <a:lstStyle/>
          <a:p>
            <a:fld id="{E4D32A41-D18F-442E-A9D4-18F3FD27B302}" type="slidenum">
              <a:rPr lang="zh-TW" altLang="en-US" smtClean="0"/>
              <a:pPr/>
              <a:t>14</a:t>
            </a:fld>
            <a:endParaRPr lang="zh-TW" altLang="en-US"/>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7522" y="5101717"/>
            <a:ext cx="3211224" cy="13930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Grafik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99774" y="4868346"/>
            <a:ext cx="3252903" cy="1626452"/>
          </a:xfrm>
          <a:prstGeom prst="rect">
            <a:avLst/>
          </a:prstGeom>
        </p:spPr>
      </p:pic>
      <p:sp>
        <p:nvSpPr>
          <p:cNvPr id="11" name="Textfeld 10"/>
          <p:cNvSpPr txBox="1"/>
          <p:nvPr/>
        </p:nvSpPr>
        <p:spPr>
          <a:xfrm>
            <a:off x="4485503" y="6550830"/>
            <a:ext cx="7450465" cy="261610"/>
          </a:xfrm>
          <a:prstGeom prst="rect">
            <a:avLst/>
          </a:prstGeom>
          <a:noFill/>
        </p:spPr>
        <p:txBody>
          <a:bodyPr wrap="square" rtlCol="0">
            <a:spAutoFit/>
          </a:bodyPr>
          <a:lstStyle/>
          <a:p>
            <a:r>
              <a:rPr lang="en-GB" sz="1100" dirty="0" smtClean="0">
                <a:solidFill>
                  <a:schemeClr val="tx1">
                    <a:lumMod val="50000"/>
                    <a:lumOff val="50000"/>
                  </a:schemeClr>
                </a:solidFill>
              </a:rPr>
              <a:t>Source: </a:t>
            </a:r>
            <a:r>
              <a:rPr lang="fr-FR" sz="1100" dirty="0" smtClean="0">
                <a:solidFill>
                  <a:schemeClr val="tx1">
                    <a:lumMod val="50000"/>
                    <a:lumOff val="50000"/>
                  </a:schemeClr>
                </a:solidFill>
              </a:rPr>
              <a:t>tous </a:t>
            </a:r>
            <a:r>
              <a:rPr lang="fr-FR" sz="1100" dirty="0">
                <a:solidFill>
                  <a:schemeClr val="tx1">
                    <a:lumMod val="50000"/>
                    <a:lumOff val="50000"/>
                  </a:schemeClr>
                </a:solidFill>
              </a:rPr>
              <a:t>les logos disposent des autorisations nécessaires de la part des organisations/entreprises concernées</a:t>
            </a:r>
            <a:endParaRPr lang="en-GB" sz="1100" dirty="0">
              <a:solidFill>
                <a:schemeClr val="tx1">
                  <a:lumMod val="50000"/>
                  <a:lumOff val="50000"/>
                </a:schemeClr>
              </a:solidFill>
            </a:endParaRPr>
          </a:p>
        </p:txBody>
      </p:sp>
    </p:spTree>
    <p:extLst>
      <p:ext uri="{BB962C8B-B14F-4D97-AF65-F5344CB8AC3E}">
        <p14:creationId xmlns:p14="http://schemas.microsoft.com/office/powerpoint/2010/main" val="3668687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71177" y="1197428"/>
            <a:ext cx="8229600" cy="1143000"/>
          </a:xfrm>
        </p:spPr>
        <p:txBody>
          <a:bodyPr/>
          <a:lstStyle/>
          <a:p>
            <a:pPr eaLnBrk="1" hangingPunct="1"/>
            <a:r>
              <a:rPr lang="fr-FR" dirty="0" smtClean="0">
                <a:solidFill>
                  <a:srgbClr val="006600"/>
                </a:solidFill>
                <a:ea typeface="ヒラギノ角ゴ Pro W3" charset="0"/>
              </a:rPr>
              <a:t>Chaîne de contrôle (CdC)</a:t>
            </a:r>
            <a:endParaRPr lang="fr-FR" dirty="0">
              <a:solidFill>
                <a:srgbClr val="006600"/>
              </a:solidFill>
              <a:ea typeface="ヒラギノ角ゴ Pro W3" charset="0"/>
            </a:endParaRPr>
          </a:p>
        </p:txBody>
      </p:sp>
      <p:sp>
        <p:nvSpPr>
          <p:cNvPr id="19459" name="Rectangle 3"/>
          <p:cNvSpPr>
            <a:spLocks noGrp="1" noChangeArrowheads="1"/>
          </p:cNvSpPr>
          <p:nvPr>
            <p:ph type="body" sz="half" idx="4294967295"/>
          </p:nvPr>
        </p:nvSpPr>
        <p:spPr>
          <a:xfrm>
            <a:off x="371178" y="2206625"/>
            <a:ext cx="6852561" cy="4525962"/>
          </a:xfrm>
        </p:spPr>
        <p:txBody>
          <a:bodyPr>
            <a:normAutofit/>
          </a:bodyPr>
          <a:lstStyle/>
          <a:p>
            <a:pPr eaLnBrk="1" hangingPunct="1"/>
            <a:r>
              <a:rPr lang="fr-FR" dirty="0" smtClean="0">
                <a:ea typeface="ヒラギノ角ゴ Pro W3" charset="0"/>
              </a:rPr>
              <a:t>Dans le secteur des produits forestiers, les chaînes d’approvisionnement sont souvent longues et complexes. </a:t>
            </a:r>
          </a:p>
          <a:p>
            <a:pPr eaLnBrk="1" hangingPunct="1"/>
            <a:r>
              <a:rPr lang="fr-FR" dirty="0" smtClean="0">
                <a:ea typeface="ヒラギノ角ゴ Pro W3" charset="0"/>
              </a:rPr>
              <a:t>Nécessité d’établir un lien entre forêt certifiée et produit fini. </a:t>
            </a:r>
            <a:endParaRPr lang="fr-FR" dirty="0">
              <a:ea typeface="ヒラギノ角ゴ Pro W3" charset="0"/>
            </a:endParaRPr>
          </a:p>
        </p:txBody>
      </p:sp>
      <p:sp>
        <p:nvSpPr>
          <p:cNvPr id="4" name="Slide Number Placeholder 3"/>
          <p:cNvSpPr>
            <a:spLocks noGrp="1"/>
          </p:cNvSpPr>
          <p:nvPr>
            <p:ph type="sldNum" sz="quarter" idx="12"/>
          </p:nvPr>
        </p:nvSpPr>
        <p:spPr/>
        <p:txBody>
          <a:bodyPr/>
          <a:lstStyle/>
          <a:p>
            <a:fld id="{E4D32A41-D18F-442E-A9D4-18F3FD27B302}" type="slidenum">
              <a:rPr lang="zh-TW" altLang="en-US" smtClean="0"/>
              <a:pPr/>
              <a:t>15</a:t>
            </a:fld>
            <a:endParaRPr lang="zh-TW" altLang="en-US"/>
          </a:p>
        </p:txBody>
      </p:sp>
      <p:pic>
        <p:nvPicPr>
          <p:cNvPr id="12" name="Content Placeholder 11"/>
          <p:cNvPicPr>
            <a:picLocks noGrp="1" noChangeAspect="1"/>
          </p:cNvPicPr>
          <p:nvPr>
            <p:ph idx="1"/>
          </p:nvPr>
        </p:nvPicPr>
        <p:blipFill>
          <a:blip r:embed="rId3" cstate="print">
            <a:extLst>
              <a:ext uri="{28A0092B-C50C-407E-A947-70E740481C1C}">
                <a14:useLocalDpi xmlns:a14="http://schemas.microsoft.com/office/drawing/2010/main"/>
              </a:ext>
            </a:extLst>
          </a:blip>
          <a:stretch>
            <a:fillRect/>
          </a:stretch>
        </p:blipFill>
        <p:spPr>
          <a:xfrm>
            <a:off x="371177" y="4752975"/>
            <a:ext cx="9725025" cy="2105025"/>
          </a:xfrm>
        </p:spPr>
      </p:pic>
    </p:spTree>
    <p:extLst>
      <p:ext uri="{BB962C8B-B14F-4D97-AF65-F5344CB8AC3E}">
        <p14:creationId xmlns:p14="http://schemas.microsoft.com/office/powerpoint/2010/main" val="30521885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92359" y="1196403"/>
            <a:ext cx="8229600" cy="1143000"/>
          </a:xfrm>
        </p:spPr>
        <p:txBody>
          <a:bodyPr/>
          <a:lstStyle/>
          <a:p>
            <a:pPr eaLnBrk="1" hangingPunct="1"/>
            <a:r>
              <a:rPr lang="fr-FR" dirty="0" smtClean="0">
                <a:solidFill>
                  <a:srgbClr val="006600"/>
                </a:solidFill>
                <a:ea typeface="ヒラギノ角ゴ Pro W3" charset="0"/>
              </a:rPr>
              <a:t>Attestation de certification</a:t>
            </a:r>
            <a:endParaRPr lang="fr-FR" dirty="0">
              <a:solidFill>
                <a:srgbClr val="FF0000"/>
              </a:solidFill>
              <a:ea typeface="ヒラギノ角ゴ Pro W3" charset="0"/>
            </a:endParaRPr>
          </a:p>
        </p:txBody>
      </p:sp>
      <p:sp>
        <p:nvSpPr>
          <p:cNvPr id="20484" name="Rectangle 3"/>
          <p:cNvSpPr>
            <a:spLocks noGrp="1" noChangeArrowheads="1"/>
          </p:cNvSpPr>
          <p:nvPr>
            <p:ph idx="1"/>
          </p:nvPr>
        </p:nvSpPr>
        <p:spPr>
          <a:xfrm>
            <a:off x="392357" y="2206624"/>
            <a:ext cx="10706567" cy="2097739"/>
          </a:xfrm>
        </p:spPr>
        <p:txBody>
          <a:bodyPr>
            <a:normAutofit fontScale="92500" lnSpcReduction="10000"/>
          </a:bodyPr>
          <a:lstStyle/>
          <a:p>
            <a:pPr eaLnBrk="1" hangingPunct="1"/>
            <a:r>
              <a:rPr lang="fr-FR" dirty="0" smtClean="0">
                <a:ea typeface="ヒラギノ角ゴ Pro W3" charset="0"/>
              </a:rPr>
              <a:t>Labels, logos, étiquettes, etc. </a:t>
            </a:r>
          </a:p>
          <a:p>
            <a:pPr eaLnBrk="1" hangingPunct="1"/>
            <a:r>
              <a:rPr lang="fr-FR" dirty="0" smtClean="0">
                <a:ea typeface="ヒラギノ角ゴ Pro W3" charset="0"/>
              </a:rPr>
              <a:t>Sur le produit et hors du produit</a:t>
            </a:r>
          </a:p>
          <a:p>
            <a:pPr eaLnBrk="1" hangingPunct="1"/>
            <a:r>
              <a:rPr lang="fr-FR" dirty="0" smtClean="0">
                <a:ea typeface="ヒラギノ角ゴ Pro W3" charset="0"/>
              </a:rPr>
              <a:t>Nécessité de règles pour les attestations et l’utilisation de logos</a:t>
            </a:r>
          </a:p>
          <a:p>
            <a:pPr eaLnBrk="1" hangingPunct="1"/>
            <a:r>
              <a:rPr lang="fr-FR" dirty="0" smtClean="0">
                <a:ea typeface="ヒラギノ角ゴ Pro W3" charset="0"/>
              </a:rPr>
              <a:t>Ces règles sont généralement définies par systèmes et par le contrôle au jour le jour effectué par les organismes de certification</a:t>
            </a:r>
            <a:endParaRPr lang="fr-FR" dirty="0">
              <a:ea typeface="ヒラギノ角ゴ Pro W3" charset="0"/>
            </a:endParaRPr>
          </a:p>
        </p:txBody>
      </p:sp>
      <p:sp>
        <p:nvSpPr>
          <p:cNvPr id="7" name="Slide Number Placeholder 6"/>
          <p:cNvSpPr>
            <a:spLocks noGrp="1"/>
          </p:cNvSpPr>
          <p:nvPr>
            <p:ph type="sldNum" sz="quarter" idx="12"/>
          </p:nvPr>
        </p:nvSpPr>
        <p:spPr/>
        <p:txBody>
          <a:bodyPr/>
          <a:lstStyle/>
          <a:p>
            <a:fld id="{E4D32A41-D18F-442E-A9D4-18F3FD27B302}" type="slidenum">
              <a:rPr lang="zh-TW" altLang="en-US" smtClean="0"/>
              <a:pPr/>
              <a:t>16</a:t>
            </a:fld>
            <a:endParaRPr lang="zh-TW" altLang="en-US"/>
          </a:p>
        </p:txBody>
      </p:sp>
      <p:grpSp>
        <p:nvGrpSpPr>
          <p:cNvPr id="20" name="Gruppieren 19"/>
          <p:cNvGrpSpPr/>
          <p:nvPr/>
        </p:nvGrpSpPr>
        <p:grpSpPr>
          <a:xfrm>
            <a:off x="3569" y="4304363"/>
            <a:ext cx="11464302" cy="2553637"/>
            <a:chOff x="3569" y="4304363"/>
            <a:chExt cx="11464302" cy="2553637"/>
          </a:xfrm>
        </p:grpSpPr>
        <p:pic>
          <p:nvPicPr>
            <p:cNvPr id="21" name="Grafik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03482" y="4983579"/>
              <a:ext cx="3664389" cy="1874421"/>
            </a:xfrm>
            <a:prstGeom prst="rect">
              <a:avLst/>
            </a:prstGeom>
          </p:spPr>
        </p:pic>
        <p:pic>
          <p:nvPicPr>
            <p:cNvPr id="22" name="Grafik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98778" y="4657443"/>
              <a:ext cx="1465813" cy="2200557"/>
            </a:xfrm>
            <a:prstGeom prst="rect">
              <a:avLst/>
            </a:prstGeom>
          </p:spPr>
        </p:pic>
        <p:pic>
          <p:nvPicPr>
            <p:cNvPr id="23" name="Grafik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69" y="4997776"/>
              <a:ext cx="2788783" cy="1860224"/>
            </a:xfrm>
            <a:prstGeom prst="rect">
              <a:avLst/>
            </a:prstGeom>
          </p:spPr>
        </p:pic>
        <p:pic>
          <p:nvPicPr>
            <p:cNvPr id="24" name="Grafik 2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64256" y="4716447"/>
              <a:ext cx="1698295" cy="1907505"/>
            </a:xfrm>
            <a:prstGeom prst="rect">
              <a:avLst/>
            </a:prstGeom>
            <a:ln>
              <a:solidFill>
                <a:schemeClr val="tx1"/>
              </a:solidFill>
            </a:ln>
          </p:spPr>
        </p:pic>
        <p:pic>
          <p:nvPicPr>
            <p:cNvPr id="25" name="Grafik 2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72892" y="4993044"/>
              <a:ext cx="2350316" cy="1864956"/>
            </a:xfrm>
            <a:prstGeom prst="rect">
              <a:avLst/>
            </a:prstGeom>
          </p:spPr>
        </p:pic>
        <p:pic>
          <p:nvPicPr>
            <p:cNvPr id="26" name="Grafik 2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526856" y="4304363"/>
              <a:ext cx="1585283" cy="2422831"/>
            </a:xfrm>
            <a:prstGeom prst="rect">
              <a:avLst/>
            </a:prstGeom>
          </p:spPr>
        </p:pic>
      </p:grpSp>
    </p:spTree>
    <p:extLst>
      <p:ext uri="{BB962C8B-B14F-4D97-AF65-F5344CB8AC3E}">
        <p14:creationId xmlns:p14="http://schemas.microsoft.com/office/powerpoint/2010/main" val="21494796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FACTORY.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27492" y="4874923"/>
            <a:ext cx="1509297" cy="1443674"/>
          </a:xfrm>
          <a:prstGeom prst="rect">
            <a:avLst/>
          </a:prstGeom>
        </p:spPr>
      </p:pic>
      <p:sp>
        <p:nvSpPr>
          <p:cNvPr id="28674" name="Text Box 2"/>
          <p:cNvSpPr txBox="1">
            <a:spLocks noChangeArrowheads="1"/>
          </p:cNvSpPr>
          <p:nvPr/>
        </p:nvSpPr>
        <p:spPr bwMode="auto">
          <a:xfrm>
            <a:off x="224971" y="3425894"/>
            <a:ext cx="3763108" cy="461665"/>
          </a:xfrm>
          <a:prstGeom prst="rect">
            <a:avLst/>
          </a:prstGeom>
          <a:noFill/>
          <a:ln w="9525">
            <a:noFill/>
            <a:miter lim="800000"/>
            <a:headEnd/>
            <a:tailEnd/>
          </a:ln>
        </p:spPr>
        <p:txBody>
          <a:bodyPr wrap="square">
            <a:spAutoFit/>
          </a:bodyPr>
          <a:lstStyle/>
          <a:p>
            <a:pPr>
              <a:spcBef>
                <a:spcPct val="50000"/>
              </a:spcBef>
            </a:pPr>
            <a:r>
              <a:rPr lang="fr-FR" sz="2400" dirty="0" smtClean="0">
                <a:latin typeface="Arial" panose="020B0604020202020204" pitchFamily="34" charset="0"/>
                <a:cs typeface="Arial" panose="020B0604020202020204" pitchFamily="34" charset="0"/>
              </a:rPr>
              <a:t>Organisme de certification</a:t>
            </a:r>
            <a:endParaRPr lang="fr-FR" sz="2400" dirty="0">
              <a:latin typeface="Arial" panose="020B0604020202020204" pitchFamily="34" charset="0"/>
              <a:cs typeface="Arial" panose="020B0604020202020204" pitchFamily="34" charset="0"/>
            </a:endParaRPr>
          </a:p>
        </p:txBody>
      </p:sp>
      <p:sp>
        <p:nvSpPr>
          <p:cNvPr id="28675" name="Text Box 3"/>
          <p:cNvSpPr txBox="1">
            <a:spLocks noChangeArrowheads="1"/>
          </p:cNvSpPr>
          <p:nvPr/>
        </p:nvSpPr>
        <p:spPr bwMode="auto">
          <a:xfrm>
            <a:off x="2659851" y="2305998"/>
            <a:ext cx="5991780" cy="461665"/>
          </a:xfrm>
          <a:prstGeom prst="rect">
            <a:avLst/>
          </a:prstGeom>
          <a:noFill/>
          <a:ln w="9525">
            <a:noFill/>
            <a:miter lim="800000"/>
            <a:headEnd/>
            <a:tailEnd/>
          </a:ln>
        </p:spPr>
        <p:txBody>
          <a:bodyPr wrap="square">
            <a:spAutoFit/>
          </a:bodyPr>
          <a:lstStyle/>
          <a:p>
            <a:pPr algn="ctr">
              <a:spcBef>
                <a:spcPct val="50000"/>
              </a:spcBef>
            </a:pPr>
            <a:r>
              <a:rPr lang="fr-FR" sz="2400" dirty="0" smtClean="0">
                <a:latin typeface="Arial" panose="020B0604020202020204" pitchFamily="34" charset="0"/>
                <a:cs typeface="Arial" panose="020B0604020202020204" pitchFamily="34" charset="0"/>
              </a:rPr>
              <a:t>Normes des systèmes de certification</a:t>
            </a:r>
            <a:endParaRPr lang="fr-FR" sz="2400" dirty="0">
              <a:latin typeface="Arial" panose="020B0604020202020204" pitchFamily="34" charset="0"/>
              <a:cs typeface="Arial" panose="020B0604020202020204" pitchFamily="34" charset="0"/>
            </a:endParaRPr>
          </a:p>
        </p:txBody>
      </p:sp>
      <p:sp>
        <p:nvSpPr>
          <p:cNvPr id="28676" name="Text Box 4"/>
          <p:cNvSpPr txBox="1">
            <a:spLocks noChangeArrowheads="1"/>
          </p:cNvSpPr>
          <p:nvPr/>
        </p:nvSpPr>
        <p:spPr bwMode="auto">
          <a:xfrm>
            <a:off x="6742742" y="3487892"/>
            <a:ext cx="3901812" cy="461665"/>
          </a:xfrm>
          <a:prstGeom prst="rect">
            <a:avLst/>
          </a:prstGeom>
          <a:noFill/>
          <a:ln w="9525">
            <a:noFill/>
            <a:miter lim="800000"/>
            <a:headEnd/>
            <a:tailEnd/>
          </a:ln>
        </p:spPr>
        <p:txBody>
          <a:bodyPr wrap="square">
            <a:spAutoFit/>
          </a:bodyPr>
          <a:lstStyle/>
          <a:p>
            <a:pPr>
              <a:spcBef>
                <a:spcPct val="50000"/>
              </a:spcBef>
            </a:pPr>
            <a:r>
              <a:rPr lang="fr-FR" sz="2400" dirty="0" smtClean="0">
                <a:latin typeface="Arial" panose="020B0604020202020204" pitchFamily="34" charset="0"/>
                <a:cs typeface="Arial" panose="020B0604020202020204" pitchFamily="34" charset="0"/>
              </a:rPr>
              <a:t>Organisme de certification</a:t>
            </a:r>
            <a:endParaRPr lang="fr-FR" sz="2400" dirty="0">
              <a:latin typeface="Arial" panose="020B0604020202020204" pitchFamily="34" charset="0"/>
              <a:cs typeface="Arial" panose="020B0604020202020204" pitchFamily="34" charset="0"/>
            </a:endParaRPr>
          </a:p>
        </p:txBody>
      </p:sp>
      <p:sp>
        <p:nvSpPr>
          <p:cNvPr id="28677" name="Line 5"/>
          <p:cNvSpPr>
            <a:spLocks noChangeShapeType="1"/>
          </p:cNvSpPr>
          <p:nvPr/>
        </p:nvSpPr>
        <p:spPr bwMode="auto">
          <a:xfrm flipH="1">
            <a:off x="1680842" y="2731874"/>
            <a:ext cx="1008062" cy="736600"/>
          </a:xfrm>
          <a:prstGeom prst="line">
            <a:avLst/>
          </a:prstGeom>
          <a:noFill/>
          <a:ln w="9525">
            <a:solidFill>
              <a:schemeClr val="tx1"/>
            </a:solidFill>
            <a:round/>
            <a:headEnd/>
            <a:tailEnd type="triangle" w="med" len="med"/>
          </a:ln>
        </p:spPr>
        <p:txBody>
          <a:bodyPr/>
          <a:lstStyle/>
          <a:p>
            <a:endParaRPr lang="en-GB" dirty="0"/>
          </a:p>
        </p:txBody>
      </p:sp>
      <p:sp>
        <p:nvSpPr>
          <p:cNvPr id="28678" name="Line 6"/>
          <p:cNvSpPr>
            <a:spLocks noChangeShapeType="1"/>
          </p:cNvSpPr>
          <p:nvPr/>
        </p:nvSpPr>
        <p:spPr bwMode="auto">
          <a:xfrm>
            <a:off x="6853200" y="2779203"/>
            <a:ext cx="1258925" cy="649797"/>
          </a:xfrm>
          <a:prstGeom prst="line">
            <a:avLst/>
          </a:prstGeom>
          <a:noFill/>
          <a:ln w="9525">
            <a:solidFill>
              <a:schemeClr val="tx1"/>
            </a:solidFill>
            <a:round/>
            <a:headEnd/>
            <a:tailEnd type="triangle" w="med" len="med"/>
          </a:ln>
        </p:spPr>
        <p:txBody>
          <a:bodyPr/>
          <a:lstStyle/>
          <a:p>
            <a:endParaRPr lang="en-GB" dirty="0"/>
          </a:p>
        </p:txBody>
      </p:sp>
      <p:sp>
        <p:nvSpPr>
          <p:cNvPr id="28679" name="Line 7"/>
          <p:cNvSpPr>
            <a:spLocks noChangeShapeType="1"/>
          </p:cNvSpPr>
          <p:nvPr/>
        </p:nvSpPr>
        <p:spPr bwMode="auto">
          <a:xfrm>
            <a:off x="8129361" y="3790240"/>
            <a:ext cx="0" cy="1262742"/>
          </a:xfrm>
          <a:prstGeom prst="line">
            <a:avLst/>
          </a:prstGeom>
          <a:noFill/>
          <a:ln w="9525">
            <a:solidFill>
              <a:schemeClr val="tx1"/>
            </a:solidFill>
            <a:round/>
            <a:headEnd/>
            <a:tailEnd type="triangle" w="med" len="med"/>
          </a:ln>
        </p:spPr>
        <p:txBody>
          <a:bodyPr/>
          <a:lstStyle/>
          <a:p>
            <a:endParaRPr lang="en-GB" dirty="0"/>
          </a:p>
        </p:txBody>
      </p:sp>
      <p:pic>
        <p:nvPicPr>
          <p:cNvPr id="28680" name="Picture 8" descr="1399,1120049764,1"/>
          <p:cNvPicPr>
            <a:picLocks noChangeAspect="1" noChangeArrowheads="1"/>
          </p:cNvPicPr>
          <p:nvPr/>
        </p:nvPicPr>
        <p:blipFill>
          <a:blip r:embed="rId4" cstate="email">
            <a:extLst>
              <a:ext uri="{28A0092B-C50C-407E-A947-70E740481C1C}">
                <a14:useLocalDpi xmlns:a14="http://schemas.microsoft.com/office/drawing/2010/main"/>
              </a:ext>
            </a:extLst>
          </a:blip>
          <a:srcRect t="8888" b="11111"/>
          <a:stretch>
            <a:fillRect/>
          </a:stretch>
        </p:blipFill>
        <p:spPr bwMode="auto">
          <a:xfrm>
            <a:off x="7676233" y="4063819"/>
            <a:ext cx="857250" cy="685800"/>
          </a:xfrm>
          <a:prstGeom prst="rect">
            <a:avLst/>
          </a:prstGeom>
          <a:noFill/>
          <a:ln w="9525">
            <a:noFill/>
            <a:miter lim="800000"/>
            <a:headEnd/>
            <a:tailEnd/>
          </a:ln>
        </p:spPr>
      </p:pic>
      <p:sp>
        <p:nvSpPr>
          <p:cNvPr id="28684" name="Line 12"/>
          <p:cNvSpPr>
            <a:spLocks noChangeShapeType="1"/>
          </p:cNvSpPr>
          <p:nvPr/>
        </p:nvSpPr>
        <p:spPr bwMode="auto">
          <a:xfrm>
            <a:off x="1715419" y="3906336"/>
            <a:ext cx="0" cy="1143000"/>
          </a:xfrm>
          <a:prstGeom prst="line">
            <a:avLst/>
          </a:prstGeom>
          <a:noFill/>
          <a:ln w="9525">
            <a:solidFill>
              <a:schemeClr val="tx1"/>
            </a:solidFill>
            <a:round/>
            <a:headEnd/>
            <a:tailEnd type="triangle" w="med" len="med"/>
          </a:ln>
        </p:spPr>
        <p:txBody>
          <a:bodyPr/>
          <a:lstStyle/>
          <a:p>
            <a:endParaRPr lang="en-GB" dirty="0"/>
          </a:p>
        </p:txBody>
      </p:sp>
      <p:pic>
        <p:nvPicPr>
          <p:cNvPr id="28685" name="Picture 13" descr="1399,1120049764,1"/>
          <p:cNvPicPr>
            <a:picLocks noChangeAspect="1" noChangeArrowheads="1"/>
          </p:cNvPicPr>
          <p:nvPr/>
        </p:nvPicPr>
        <p:blipFill>
          <a:blip r:embed="rId5" cstate="email">
            <a:extLst>
              <a:ext uri="{28A0092B-C50C-407E-A947-70E740481C1C}">
                <a14:useLocalDpi xmlns:a14="http://schemas.microsoft.com/office/drawing/2010/main"/>
              </a:ext>
            </a:extLst>
          </a:blip>
          <a:srcRect t="8888" b="11111"/>
          <a:stretch>
            <a:fillRect/>
          </a:stretch>
        </p:blipFill>
        <p:spPr bwMode="auto">
          <a:xfrm>
            <a:off x="1200807" y="4066147"/>
            <a:ext cx="1029224" cy="823379"/>
          </a:xfrm>
          <a:prstGeom prst="rect">
            <a:avLst/>
          </a:prstGeom>
          <a:noFill/>
          <a:ln w="9525">
            <a:noFill/>
            <a:miter lim="800000"/>
            <a:headEnd/>
            <a:tailEnd/>
          </a:ln>
        </p:spPr>
      </p:pic>
      <p:sp>
        <p:nvSpPr>
          <p:cNvPr id="28689" name="Text Box 4"/>
          <p:cNvSpPr txBox="1">
            <a:spLocks noChangeArrowheads="1"/>
          </p:cNvSpPr>
          <p:nvPr/>
        </p:nvSpPr>
        <p:spPr bwMode="auto">
          <a:xfrm>
            <a:off x="7283450" y="6274663"/>
            <a:ext cx="3253921" cy="461665"/>
          </a:xfrm>
          <a:prstGeom prst="rect">
            <a:avLst/>
          </a:prstGeom>
          <a:noFill/>
          <a:ln w="9525">
            <a:noFill/>
            <a:miter lim="800000"/>
            <a:headEnd/>
            <a:tailEnd/>
          </a:ln>
        </p:spPr>
        <p:txBody>
          <a:bodyPr wrap="square">
            <a:spAutoFit/>
          </a:bodyPr>
          <a:lstStyle/>
          <a:p>
            <a:pPr>
              <a:spcBef>
                <a:spcPct val="50000"/>
              </a:spcBef>
            </a:pPr>
            <a:r>
              <a:rPr lang="fr-FR" sz="2400" dirty="0" smtClean="0">
                <a:latin typeface="Arial" pitchFamily="34" charset="0"/>
                <a:cs typeface="Arial" pitchFamily="34" charset="0"/>
              </a:rPr>
              <a:t>Chaîne de contrôle</a:t>
            </a:r>
            <a:endParaRPr lang="fr-FR" sz="2400" dirty="0">
              <a:latin typeface="Arial" pitchFamily="34" charset="0"/>
              <a:cs typeface="Arial" pitchFamily="34" charset="0"/>
            </a:endParaRPr>
          </a:p>
        </p:txBody>
      </p:sp>
      <p:sp>
        <p:nvSpPr>
          <p:cNvPr id="28690" name="Text Box 4"/>
          <p:cNvSpPr txBox="1">
            <a:spLocks noChangeArrowheads="1"/>
          </p:cNvSpPr>
          <p:nvPr/>
        </p:nvSpPr>
        <p:spPr bwMode="auto">
          <a:xfrm>
            <a:off x="984907" y="6274663"/>
            <a:ext cx="1245124" cy="457200"/>
          </a:xfrm>
          <a:prstGeom prst="rect">
            <a:avLst/>
          </a:prstGeom>
          <a:noFill/>
          <a:ln w="9525">
            <a:noFill/>
            <a:miter lim="800000"/>
            <a:headEnd/>
            <a:tailEnd/>
          </a:ln>
        </p:spPr>
        <p:txBody>
          <a:bodyPr wrap="square">
            <a:spAutoFit/>
          </a:bodyPr>
          <a:lstStyle/>
          <a:p>
            <a:pPr algn="ctr">
              <a:spcBef>
                <a:spcPct val="50000"/>
              </a:spcBef>
            </a:pPr>
            <a:r>
              <a:rPr lang="fr-FR" sz="2400" dirty="0" smtClean="0">
                <a:latin typeface="Arial" panose="020B0604020202020204" pitchFamily="34" charset="0"/>
                <a:cs typeface="Arial" panose="020B0604020202020204" pitchFamily="34" charset="0"/>
              </a:rPr>
              <a:t>Forêt</a:t>
            </a:r>
            <a:endParaRPr lang="fr-FR" sz="2400" dirty="0">
              <a:solidFill>
                <a:schemeClr val="bg1"/>
              </a:solidFill>
              <a:latin typeface="Lucida Sans" pitchFamily="34" charset="0"/>
            </a:endParaRPr>
          </a:p>
        </p:txBody>
      </p:sp>
      <p:sp>
        <p:nvSpPr>
          <p:cNvPr id="72725" name="Text Box 4"/>
          <p:cNvSpPr txBox="1">
            <a:spLocks noChangeArrowheads="1"/>
          </p:cNvSpPr>
          <p:nvPr/>
        </p:nvSpPr>
        <p:spPr bwMode="auto">
          <a:xfrm>
            <a:off x="3344084" y="5098690"/>
            <a:ext cx="2881312" cy="1323439"/>
          </a:xfrm>
          <a:prstGeom prst="rect">
            <a:avLst/>
          </a:prstGeom>
          <a:noFill/>
          <a:ln w="9525">
            <a:noFill/>
            <a:miter lim="800000"/>
            <a:headEnd/>
            <a:tailEnd/>
          </a:ln>
        </p:spPr>
        <p:txBody>
          <a:bodyPr>
            <a:spAutoFit/>
          </a:bodyPr>
          <a:lstStyle/>
          <a:p>
            <a:pPr algn="ctr">
              <a:spcBef>
                <a:spcPct val="50000"/>
              </a:spcBef>
            </a:pPr>
            <a:r>
              <a:rPr lang="fr-FR" sz="2000" dirty="0" smtClean="0">
                <a:latin typeface="Arial" panose="020B0604020202020204" pitchFamily="34" charset="0"/>
                <a:cs typeface="Arial" panose="020B0604020202020204" pitchFamily="34" charset="0"/>
              </a:rPr>
              <a:t>Les organismes de certification sont nécessaires pour être accrédité</a:t>
            </a:r>
            <a:endParaRPr lang="fr-FR" sz="2000" dirty="0">
              <a:latin typeface="Arial" panose="020B0604020202020204" pitchFamily="34" charset="0"/>
              <a:cs typeface="Arial" panose="020B0604020202020204" pitchFamily="34" charset="0"/>
            </a:endParaRPr>
          </a:p>
        </p:txBody>
      </p:sp>
      <p:sp>
        <p:nvSpPr>
          <p:cNvPr id="2" name="Title 1"/>
          <p:cNvSpPr>
            <a:spLocks noGrp="1"/>
          </p:cNvSpPr>
          <p:nvPr>
            <p:ph type="title"/>
          </p:nvPr>
        </p:nvSpPr>
        <p:spPr>
          <a:xfrm>
            <a:off x="385763" y="1186571"/>
            <a:ext cx="8229600" cy="1143000"/>
          </a:xfrm>
        </p:spPr>
        <p:txBody>
          <a:bodyPr>
            <a:normAutofit/>
          </a:bodyPr>
          <a:lstStyle/>
          <a:p>
            <a:r>
              <a:rPr lang="fr-FR" dirty="0" smtClean="0">
                <a:solidFill>
                  <a:srgbClr val="006600"/>
                </a:solidFill>
              </a:rPr>
              <a:t>Système de certification</a:t>
            </a:r>
            <a:endParaRPr lang="fr-FR" dirty="0">
              <a:solidFill>
                <a:srgbClr val="006600"/>
              </a:solidFill>
            </a:endParaRPr>
          </a:p>
        </p:txBody>
      </p:sp>
      <p:pic>
        <p:nvPicPr>
          <p:cNvPr id="23" name="Picture 22" descr="FOREST.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35355" y="5135760"/>
            <a:ext cx="1254665" cy="1184503"/>
          </a:xfrm>
          <a:prstGeom prst="rect">
            <a:avLst/>
          </a:prstGeom>
        </p:spPr>
      </p:pic>
      <p:pic>
        <p:nvPicPr>
          <p:cNvPr id="4" name="Picture 3"/>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048987" y="3621366"/>
            <a:ext cx="1293679" cy="1293679"/>
          </a:xfrm>
          <a:prstGeom prst="rect">
            <a:avLst/>
          </a:prstGeom>
        </p:spPr>
      </p:pic>
      <p:pic>
        <p:nvPicPr>
          <p:cNvPr id="26" name="Picture 25" descr="MEN AT DESK.jp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535337" y="5412114"/>
            <a:ext cx="786442" cy="862549"/>
          </a:xfrm>
          <a:prstGeom prst="rect">
            <a:avLst/>
          </a:prstGeom>
        </p:spPr>
      </p:pic>
      <p:sp>
        <p:nvSpPr>
          <p:cNvPr id="3" name="Slide Number Placeholder 2"/>
          <p:cNvSpPr>
            <a:spLocks noGrp="1"/>
          </p:cNvSpPr>
          <p:nvPr>
            <p:ph type="sldNum" sz="quarter" idx="12"/>
          </p:nvPr>
        </p:nvSpPr>
        <p:spPr/>
        <p:txBody>
          <a:bodyPr/>
          <a:lstStyle/>
          <a:p>
            <a:fld id="{E4D32A41-D18F-442E-A9D4-18F3FD27B302}" type="slidenum">
              <a:rPr lang="zh-TW" altLang="en-US" smtClean="0"/>
              <a:pPr/>
              <a:t>17</a:t>
            </a:fld>
            <a:endParaRPr lang="zh-TW" altLang="en-US"/>
          </a:p>
        </p:txBody>
      </p:sp>
    </p:spTree>
    <p:extLst>
      <p:ext uri="{BB962C8B-B14F-4D97-AF65-F5344CB8AC3E}">
        <p14:creationId xmlns:p14="http://schemas.microsoft.com/office/powerpoint/2010/main" val="18350544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27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4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80997" y="2722026"/>
            <a:ext cx="874378" cy="1053991"/>
          </a:xfrm>
          <a:prstGeom prst="rect">
            <a:avLst/>
          </a:prstGeom>
        </p:spPr>
      </p:pic>
      <p:sp>
        <p:nvSpPr>
          <p:cNvPr id="7188" name="Rectangle 2"/>
          <p:cNvSpPr>
            <a:spLocks noGrp="1" noChangeArrowheads="1"/>
          </p:cNvSpPr>
          <p:nvPr>
            <p:ph type="title"/>
          </p:nvPr>
        </p:nvSpPr>
        <p:spPr>
          <a:xfrm>
            <a:off x="374250" y="1189602"/>
            <a:ext cx="8229600" cy="1143000"/>
          </a:xfrm>
        </p:spPr>
        <p:txBody>
          <a:bodyPr/>
          <a:lstStyle/>
          <a:p>
            <a:pPr eaLnBrk="1" hangingPunct="1"/>
            <a:r>
              <a:rPr lang="fr-FR" dirty="0" smtClean="0">
                <a:solidFill>
                  <a:srgbClr val="006600"/>
                </a:solidFill>
              </a:rPr>
              <a:t>Deux types de certification</a:t>
            </a:r>
          </a:p>
        </p:txBody>
      </p:sp>
      <p:sp>
        <p:nvSpPr>
          <p:cNvPr id="40" name="Rectangle 3"/>
          <p:cNvSpPr>
            <a:spLocks noGrp="1" noChangeArrowheads="1"/>
          </p:cNvSpPr>
          <p:nvPr>
            <p:ph idx="1"/>
          </p:nvPr>
        </p:nvSpPr>
        <p:spPr>
          <a:xfrm>
            <a:off x="3562455" y="5195490"/>
            <a:ext cx="4741459" cy="1737664"/>
          </a:xfrm>
        </p:spPr>
        <p:txBody>
          <a:bodyPr>
            <a:noAutofit/>
          </a:bodyPr>
          <a:lstStyle/>
          <a:p>
            <a:pPr marL="0" indent="0" algn="ctr">
              <a:lnSpc>
                <a:spcPts val="2600"/>
              </a:lnSpc>
              <a:buNone/>
            </a:pPr>
            <a:r>
              <a:rPr lang="fr-FR" sz="1800" b="1" dirty="0" smtClean="0"/>
              <a:t>Certification de la chaîne de contrôle:</a:t>
            </a:r>
            <a:r>
              <a:rPr lang="fr-FR" sz="1800" dirty="0" smtClean="0"/>
              <a:t> </a:t>
            </a:r>
            <a:br>
              <a:rPr lang="fr-FR" sz="1800" dirty="0" smtClean="0"/>
            </a:br>
            <a:r>
              <a:rPr lang="fr-FR" sz="1800" dirty="0" smtClean="0"/>
              <a:t>un moyen d’assurer le suivi du bois tout au long  de la chaîne d’approvisionnement, de la forêt à l’utilisateur final</a:t>
            </a:r>
            <a:endParaRPr lang="en-GB" sz="1800" dirty="0"/>
          </a:p>
        </p:txBody>
      </p:sp>
      <p:pic>
        <p:nvPicPr>
          <p:cNvPr id="23" name="Picture 1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650024" y="4063677"/>
            <a:ext cx="696515" cy="863600"/>
          </a:xfrm>
          <a:prstGeom prst="rect">
            <a:avLst/>
          </a:prstGeom>
          <a:noFill/>
          <a:ln w="9525">
            <a:solidFill>
              <a:schemeClr val="tx1"/>
            </a:solidFill>
            <a:miter lim="800000"/>
            <a:headEnd/>
            <a:tailEnd/>
          </a:ln>
        </p:spPr>
      </p:pic>
      <p:pic>
        <p:nvPicPr>
          <p:cNvPr id="24" name="Picture 1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069538" y="4077581"/>
            <a:ext cx="696515" cy="863600"/>
          </a:xfrm>
          <a:prstGeom prst="rect">
            <a:avLst/>
          </a:prstGeom>
          <a:noFill/>
          <a:ln w="9525">
            <a:solidFill>
              <a:schemeClr val="tx1"/>
            </a:solidFill>
            <a:miter lim="800000"/>
            <a:headEnd/>
            <a:tailEnd/>
          </a:ln>
        </p:spPr>
      </p:pic>
      <p:pic>
        <p:nvPicPr>
          <p:cNvPr id="25" name="Picture 1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489050" y="4077581"/>
            <a:ext cx="696516" cy="863600"/>
          </a:xfrm>
          <a:prstGeom prst="rect">
            <a:avLst/>
          </a:prstGeom>
          <a:noFill/>
          <a:ln w="9525">
            <a:solidFill>
              <a:schemeClr val="tx1"/>
            </a:solidFill>
            <a:miter lim="800000"/>
            <a:headEnd/>
            <a:tailEnd/>
          </a:ln>
        </p:spPr>
      </p:pic>
      <p:pic>
        <p:nvPicPr>
          <p:cNvPr id="26" name="Picture 1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908563" y="4077581"/>
            <a:ext cx="696516" cy="863600"/>
          </a:xfrm>
          <a:prstGeom prst="rect">
            <a:avLst/>
          </a:prstGeom>
          <a:noFill/>
          <a:ln w="9525">
            <a:solidFill>
              <a:schemeClr val="tx1"/>
            </a:solidFill>
            <a:miter lim="800000"/>
            <a:headEnd/>
            <a:tailEnd/>
          </a:ln>
        </p:spPr>
      </p:pic>
      <p:pic>
        <p:nvPicPr>
          <p:cNvPr id="27" name="Picture 1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167397" y="3929370"/>
            <a:ext cx="696515" cy="863600"/>
          </a:xfrm>
          <a:prstGeom prst="rect">
            <a:avLst/>
          </a:prstGeom>
          <a:noFill/>
          <a:ln w="9525">
            <a:solidFill>
              <a:schemeClr val="tx1"/>
            </a:solidFill>
            <a:miter lim="800000"/>
            <a:headEnd/>
            <a:tailEnd/>
          </a:ln>
        </p:spPr>
      </p:pic>
      <p:pic>
        <p:nvPicPr>
          <p:cNvPr id="28" name="Picture 23" descr="invoice2">
            <a:hlinkClick r:id="rId5"/>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9489475" y="3954447"/>
            <a:ext cx="681038" cy="865188"/>
          </a:xfrm>
          <a:prstGeom prst="rect">
            <a:avLst/>
          </a:prstGeom>
          <a:noFill/>
          <a:ln w="9525">
            <a:noFill/>
            <a:miter lim="800000"/>
            <a:headEnd/>
            <a:tailEnd/>
          </a:ln>
        </p:spPr>
      </p:pic>
      <p:pic>
        <p:nvPicPr>
          <p:cNvPr id="32" name="Picture 31" descr="LOGS.jp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855197" y="3141477"/>
            <a:ext cx="954024" cy="542544"/>
          </a:xfrm>
          <a:prstGeom prst="rect">
            <a:avLst/>
          </a:prstGeom>
        </p:spPr>
      </p:pic>
      <p:pic>
        <p:nvPicPr>
          <p:cNvPr id="33" name="Picture 32" descr="PROCESSING.jp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313277" y="2925503"/>
            <a:ext cx="1048512" cy="975360"/>
          </a:xfrm>
          <a:prstGeom prst="rect">
            <a:avLst/>
          </a:prstGeom>
        </p:spPr>
      </p:pic>
      <p:pic>
        <p:nvPicPr>
          <p:cNvPr id="35" name="Picture 34" descr="MEN AT DESK.jpg"/>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553637" y="2767533"/>
            <a:ext cx="883212" cy="968684"/>
          </a:xfrm>
          <a:prstGeom prst="rect">
            <a:avLst/>
          </a:prstGeom>
        </p:spPr>
      </p:pic>
      <p:pic>
        <p:nvPicPr>
          <p:cNvPr id="37" name="Picture 36" descr="FACTORY.jpg"/>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5969461" y="2781438"/>
            <a:ext cx="1021396" cy="976987"/>
          </a:xfrm>
          <a:prstGeom prst="rect">
            <a:avLst/>
          </a:prstGeom>
        </p:spPr>
      </p:pic>
      <p:sp>
        <p:nvSpPr>
          <p:cNvPr id="48147" name="Rectangle 19"/>
          <p:cNvSpPr>
            <a:spLocks noChangeArrowheads="1"/>
          </p:cNvSpPr>
          <p:nvPr/>
        </p:nvSpPr>
        <p:spPr bwMode="auto">
          <a:xfrm flipV="1">
            <a:off x="883423" y="2587120"/>
            <a:ext cx="1215861" cy="2499172"/>
          </a:xfrm>
          <a:prstGeom prst="rect">
            <a:avLst/>
          </a:prstGeom>
          <a:noFill/>
          <a:ln w="28575" cmpd="sng">
            <a:solidFill>
              <a:srgbClr val="C00000"/>
            </a:solidFill>
            <a:miter lim="800000"/>
            <a:headEnd/>
            <a:tailEnd/>
          </a:ln>
        </p:spPr>
        <p:txBody>
          <a:bodyPr wrap="none" anchor="ctr"/>
          <a:lstStyle/>
          <a:p>
            <a:endParaRPr lang="en-GB" dirty="0"/>
          </a:p>
        </p:txBody>
      </p:sp>
      <p:sp>
        <p:nvSpPr>
          <p:cNvPr id="41" name="Rectangle 19"/>
          <p:cNvSpPr>
            <a:spLocks noChangeArrowheads="1"/>
          </p:cNvSpPr>
          <p:nvPr/>
        </p:nvSpPr>
        <p:spPr bwMode="auto">
          <a:xfrm flipV="1">
            <a:off x="2800565" y="2568673"/>
            <a:ext cx="6265241" cy="2499172"/>
          </a:xfrm>
          <a:prstGeom prst="rect">
            <a:avLst/>
          </a:prstGeom>
          <a:noFill/>
          <a:ln w="28575" cmpd="sng">
            <a:solidFill>
              <a:srgbClr val="C00000"/>
            </a:solidFill>
            <a:miter lim="800000"/>
            <a:headEnd/>
            <a:tailEnd/>
          </a:ln>
        </p:spPr>
        <p:txBody>
          <a:bodyPr wrap="none" anchor="ctr"/>
          <a:lstStyle/>
          <a:p>
            <a:endParaRPr lang="en-GB" dirty="0"/>
          </a:p>
        </p:txBody>
      </p:sp>
      <p:sp>
        <p:nvSpPr>
          <p:cNvPr id="43" name="Rectangle 36"/>
          <p:cNvSpPr>
            <a:spLocks noChangeArrowheads="1"/>
          </p:cNvSpPr>
          <p:nvPr/>
        </p:nvSpPr>
        <p:spPr bwMode="auto">
          <a:xfrm>
            <a:off x="487860" y="2168563"/>
            <a:ext cx="2360848" cy="400110"/>
          </a:xfrm>
          <a:prstGeom prst="rect">
            <a:avLst/>
          </a:prstGeom>
          <a:noFill/>
          <a:ln w="9525">
            <a:noFill/>
            <a:miter lim="800000"/>
            <a:headEnd/>
            <a:tailEnd/>
          </a:ln>
        </p:spPr>
        <p:txBody>
          <a:bodyPr wrap="square">
            <a:spAutoFit/>
          </a:bodyPr>
          <a:lstStyle/>
          <a:p>
            <a:pPr algn="ctr"/>
            <a:r>
              <a:rPr lang="fr-FR" sz="2000" b="1" dirty="0" smtClean="0"/>
              <a:t>Certificat de l’UGF</a:t>
            </a:r>
            <a:endParaRPr lang="fr-FR" sz="2000" b="1" dirty="0"/>
          </a:p>
        </p:txBody>
      </p:sp>
      <p:sp>
        <p:nvSpPr>
          <p:cNvPr id="44" name="Rectangle 36"/>
          <p:cNvSpPr>
            <a:spLocks noChangeArrowheads="1"/>
          </p:cNvSpPr>
          <p:nvPr/>
        </p:nvSpPr>
        <p:spPr bwMode="auto">
          <a:xfrm>
            <a:off x="4858644" y="2137785"/>
            <a:ext cx="2105192" cy="461665"/>
          </a:xfrm>
          <a:prstGeom prst="rect">
            <a:avLst/>
          </a:prstGeom>
          <a:noFill/>
          <a:ln w="9525">
            <a:noFill/>
            <a:miter lim="800000"/>
            <a:headEnd/>
            <a:tailEnd/>
          </a:ln>
        </p:spPr>
        <p:txBody>
          <a:bodyPr wrap="none">
            <a:spAutoFit/>
          </a:bodyPr>
          <a:lstStyle/>
          <a:p>
            <a:r>
              <a:rPr lang="fr-FR" sz="2400" b="1" dirty="0" smtClean="0"/>
              <a:t>Certificats CdC </a:t>
            </a:r>
            <a:endParaRPr lang="fr-FR" sz="2400" b="1" dirty="0"/>
          </a:p>
        </p:txBody>
      </p:sp>
      <p:sp>
        <p:nvSpPr>
          <p:cNvPr id="45" name="Rectangle 3"/>
          <p:cNvSpPr>
            <a:spLocks noChangeArrowheads="1"/>
          </p:cNvSpPr>
          <p:nvPr/>
        </p:nvSpPr>
        <p:spPr bwMode="auto">
          <a:xfrm>
            <a:off x="633834" y="5086292"/>
            <a:ext cx="2027303" cy="2089150"/>
          </a:xfrm>
          <a:prstGeom prst="rect">
            <a:avLst/>
          </a:prstGeom>
          <a:noFill/>
          <a:ln w="9525">
            <a:noFill/>
            <a:miter lim="800000"/>
            <a:headEnd/>
            <a:tailEnd/>
          </a:ln>
        </p:spPr>
        <p:txBody>
          <a:bodyPr/>
          <a:lstStyle/>
          <a:p>
            <a:pPr algn="ctr">
              <a:lnSpc>
                <a:spcPts val="2600"/>
              </a:lnSpc>
              <a:spcBef>
                <a:spcPct val="20000"/>
              </a:spcBef>
            </a:pPr>
            <a:r>
              <a:rPr lang="fr-FR" b="1" dirty="0" smtClean="0">
                <a:cs typeface="Arial" panose="020B0604020202020204" pitchFamily="34" charset="0"/>
              </a:rPr>
              <a:t>Certification de gestion forestière:</a:t>
            </a:r>
            <a:r>
              <a:rPr lang="fr-FR" dirty="0" smtClean="0">
                <a:cs typeface="Arial" panose="020B0604020202020204" pitchFamily="34" charset="0"/>
              </a:rPr>
              <a:t> </a:t>
            </a:r>
          </a:p>
          <a:p>
            <a:pPr algn="ctr">
              <a:lnSpc>
                <a:spcPts val="2600"/>
              </a:lnSpc>
              <a:spcBef>
                <a:spcPct val="20000"/>
              </a:spcBef>
            </a:pPr>
            <a:r>
              <a:rPr lang="fr-FR" dirty="0" smtClean="0">
                <a:cs typeface="Arial" panose="020B0604020202020204" pitchFamily="34" charset="0"/>
              </a:rPr>
              <a:t>un système d’inspection des forêts</a:t>
            </a:r>
            <a:endParaRPr lang="fr-FR" dirty="0">
              <a:cs typeface="Arial" panose="020B0604020202020204" pitchFamily="34" charset="0"/>
            </a:endParaRPr>
          </a:p>
        </p:txBody>
      </p:sp>
      <p:pic>
        <p:nvPicPr>
          <p:cNvPr id="30" name="Picture 29"/>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9198368" y="2918020"/>
            <a:ext cx="972145" cy="576898"/>
          </a:xfrm>
          <a:prstGeom prst="rect">
            <a:avLst/>
          </a:prstGeom>
        </p:spPr>
      </p:pic>
      <p:sp>
        <p:nvSpPr>
          <p:cNvPr id="29" name="Right Arrow 28"/>
          <p:cNvSpPr/>
          <p:nvPr/>
        </p:nvSpPr>
        <p:spPr bwMode="auto">
          <a:xfrm>
            <a:off x="2223152" y="3706382"/>
            <a:ext cx="504056" cy="216024"/>
          </a:xfrm>
          <a:prstGeom prst="rightArrow">
            <a:avLst/>
          </a:prstGeom>
          <a:solidFill>
            <a:srgbClr val="0066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Arial" charset="0"/>
              <a:ea typeface="ヒラギノ角ゴ Pro W3" charset="-128"/>
            </a:endParaRPr>
          </a:p>
        </p:txBody>
      </p:sp>
      <p:sp>
        <p:nvSpPr>
          <p:cNvPr id="31" name="Right Arrow 30"/>
          <p:cNvSpPr/>
          <p:nvPr/>
        </p:nvSpPr>
        <p:spPr bwMode="auto">
          <a:xfrm>
            <a:off x="3809221" y="3288753"/>
            <a:ext cx="504056" cy="216024"/>
          </a:xfrm>
          <a:prstGeom prst="rightArrow">
            <a:avLst/>
          </a:prstGeom>
          <a:solidFill>
            <a:srgbClr val="0066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Arial" charset="0"/>
              <a:ea typeface="ヒラギノ角ゴ Pro W3" charset="-128"/>
            </a:endParaRPr>
          </a:p>
        </p:txBody>
      </p:sp>
      <p:sp>
        <p:nvSpPr>
          <p:cNvPr id="46" name="Right Arrow 45"/>
          <p:cNvSpPr/>
          <p:nvPr/>
        </p:nvSpPr>
        <p:spPr bwMode="auto">
          <a:xfrm>
            <a:off x="5433797" y="3285493"/>
            <a:ext cx="504056" cy="216024"/>
          </a:xfrm>
          <a:prstGeom prst="rightArrow">
            <a:avLst/>
          </a:prstGeom>
          <a:solidFill>
            <a:srgbClr val="0066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Arial" charset="0"/>
              <a:ea typeface="ヒラギノ角ゴ Pro W3" charset="-128"/>
            </a:endParaRPr>
          </a:p>
        </p:txBody>
      </p:sp>
      <p:sp>
        <p:nvSpPr>
          <p:cNvPr id="47" name="Right Arrow 46"/>
          <p:cNvSpPr/>
          <p:nvPr/>
        </p:nvSpPr>
        <p:spPr bwMode="auto">
          <a:xfrm>
            <a:off x="7019153" y="3278894"/>
            <a:ext cx="504056" cy="216024"/>
          </a:xfrm>
          <a:prstGeom prst="rightArrow">
            <a:avLst/>
          </a:prstGeom>
          <a:solidFill>
            <a:srgbClr val="0066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Arial" charset="0"/>
              <a:ea typeface="ヒラギノ角ゴ Pro W3" charset="-128"/>
            </a:endParaRPr>
          </a:p>
        </p:txBody>
      </p:sp>
      <p:sp>
        <p:nvSpPr>
          <p:cNvPr id="48" name="Right Arrow 47"/>
          <p:cNvSpPr/>
          <p:nvPr/>
        </p:nvSpPr>
        <p:spPr bwMode="auto">
          <a:xfrm>
            <a:off x="8478098" y="3290862"/>
            <a:ext cx="504056" cy="216024"/>
          </a:xfrm>
          <a:prstGeom prst="rightArrow">
            <a:avLst/>
          </a:prstGeom>
          <a:solidFill>
            <a:srgbClr val="0066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Arial" charset="0"/>
              <a:ea typeface="ヒラギノ角ゴ Pro W3" charset="-128"/>
            </a:endParaRPr>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pPr/>
              <a:t>18</a:t>
            </a:fld>
            <a:endParaRPr lang="zh-TW" altLang="en-US"/>
          </a:p>
        </p:txBody>
      </p:sp>
    </p:spTree>
    <p:extLst>
      <p:ext uri="{BB962C8B-B14F-4D97-AF65-F5344CB8AC3E}">
        <p14:creationId xmlns:p14="http://schemas.microsoft.com/office/powerpoint/2010/main" val="2161016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8147"/>
                                        </p:tgtEl>
                                        <p:attrNameLst>
                                          <p:attrName>style.visibility</p:attrName>
                                        </p:attrNameLst>
                                      </p:cBhvr>
                                      <p:to>
                                        <p:strVal val="visible"/>
                                      </p:to>
                                    </p:set>
                                    <p:animEffect transition="in" filter="box(in)">
                                      <p:cBhvr>
                                        <p:cTn id="7" dur="500"/>
                                        <p:tgtEl>
                                          <p:spTgt spid="4814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box(in)">
                                      <p:cBhvr>
                                        <p:cTn id="1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47" grpId="0" animBg="1"/>
      <p:bldP spid="4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43609" y="1205139"/>
            <a:ext cx="8229600" cy="1143000"/>
          </a:xfrm>
        </p:spPr>
        <p:txBody>
          <a:bodyPr/>
          <a:lstStyle/>
          <a:p>
            <a:pPr eaLnBrk="1" hangingPunct="1"/>
            <a:r>
              <a:rPr lang="fr-FR" dirty="0" smtClean="0">
                <a:solidFill>
                  <a:srgbClr val="006600"/>
                </a:solidFill>
                <a:ea typeface="ヒラギノ角ゴ Pro W3" charset="0"/>
              </a:rPr>
              <a:t>Systèmes de certification forestière</a:t>
            </a:r>
            <a:endParaRPr lang="fr-FR" dirty="0">
              <a:solidFill>
                <a:srgbClr val="006600"/>
              </a:solidFill>
              <a:ea typeface="ヒラギノ角ゴ Pro W3" charset="0"/>
            </a:endParaRPr>
          </a:p>
        </p:txBody>
      </p:sp>
      <p:sp>
        <p:nvSpPr>
          <p:cNvPr id="22531" name="Rectangle 3"/>
          <p:cNvSpPr>
            <a:spLocks noGrp="1" noChangeArrowheads="1"/>
          </p:cNvSpPr>
          <p:nvPr>
            <p:ph idx="1"/>
          </p:nvPr>
        </p:nvSpPr>
        <p:spPr>
          <a:xfrm>
            <a:off x="343609" y="2206625"/>
            <a:ext cx="9355562" cy="4525963"/>
          </a:xfrm>
        </p:spPr>
        <p:txBody>
          <a:bodyPr/>
          <a:lstStyle/>
          <a:p>
            <a:pPr eaLnBrk="1" hangingPunct="1"/>
            <a:r>
              <a:rPr lang="fr-FR" dirty="0" smtClean="0">
                <a:ea typeface="ヒラギノ角ゴ Pro W3" charset="0"/>
              </a:rPr>
              <a:t>Actuellement, deux principaux systèmes: </a:t>
            </a:r>
          </a:p>
          <a:p>
            <a:pPr lvl="1">
              <a:buSzPct val="80000"/>
              <a:buFont typeface="Wingdings" panose="05000000000000000000" pitchFamily="2" charset="2"/>
              <a:buChar char="§"/>
            </a:pPr>
            <a:r>
              <a:rPr lang="fr-FR" dirty="0" smtClean="0">
                <a:ea typeface="ヒラギノ角ゴ Pro W3" charset="0"/>
              </a:rPr>
              <a:t>Le conseil de gestion forestière (</a:t>
            </a:r>
            <a:r>
              <a:rPr lang="fr-FR" i="1" dirty="0" smtClean="0">
                <a:ea typeface="ヒラギノ角ゴ Pro W3" charset="0"/>
              </a:rPr>
              <a:t>Forest Stewardship Council </a:t>
            </a:r>
            <a:r>
              <a:rPr lang="fr-FR" dirty="0" smtClean="0">
                <a:ea typeface="ヒラギノ角ゴ Pro W3" charset="0"/>
              </a:rPr>
              <a:t>– </a:t>
            </a:r>
            <a:r>
              <a:rPr lang="fr-FR" dirty="0">
                <a:ea typeface="ヒラギノ角ゴ Pro W3" charset="0"/>
              </a:rPr>
              <a:t>FSC®)</a:t>
            </a:r>
            <a:endParaRPr lang="fr-FR" dirty="0" smtClean="0">
              <a:ea typeface="ヒラギノ角ゴ Pro W3" charset="0"/>
            </a:endParaRPr>
          </a:p>
          <a:p>
            <a:pPr lvl="1" eaLnBrk="1" hangingPunct="1">
              <a:buSzPct val="80000"/>
              <a:buFont typeface="Wingdings" panose="05000000000000000000" pitchFamily="2" charset="2"/>
              <a:buChar char="§"/>
            </a:pPr>
            <a:r>
              <a:rPr lang="fr-FR" dirty="0" smtClean="0">
                <a:ea typeface="ヒラギノ角ゴ Pro W3" charset="0"/>
              </a:rPr>
              <a:t>Le programme de reconnaissance des certifications forestières (</a:t>
            </a:r>
            <a:r>
              <a:rPr lang="fr-FR" i="1" dirty="0" smtClean="0">
                <a:ea typeface="ヒラギノ角ゴ Pro W3" charset="0"/>
              </a:rPr>
              <a:t>Programme for the Endorsement of Forest Certification Schemes</a:t>
            </a:r>
            <a:r>
              <a:rPr lang="fr-FR" dirty="0" smtClean="0">
                <a:ea typeface="ヒラギノ角ゴ Pro W3" charset="0"/>
              </a:rPr>
              <a:t> – PEFC)</a:t>
            </a:r>
            <a:endParaRPr lang="fr-FR" dirty="0">
              <a:ea typeface="ヒラギノ角ゴ Pro W3" charset="0"/>
            </a:endParaRPr>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pPr/>
              <a:t>19</a:t>
            </a:fld>
            <a:endParaRPr lang="zh-TW" altLang="en-US"/>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975" y="4062400"/>
            <a:ext cx="3133725" cy="1639740"/>
          </a:xfrm>
          <a:prstGeom prst="rect">
            <a:avLst/>
          </a:prstGeom>
        </p:spPr>
      </p:pic>
      <p:pic>
        <p:nvPicPr>
          <p:cNvPr id="8" name="Grafik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24150" y="4225765"/>
            <a:ext cx="1314450" cy="1476375"/>
          </a:xfrm>
          <a:prstGeom prst="rect">
            <a:avLst/>
          </a:prstGeom>
        </p:spPr>
      </p:pic>
    </p:spTree>
    <p:extLst>
      <p:ext uri="{BB962C8B-B14F-4D97-AF65-F5344CB8AC3E}">
        <p14:creationId xmlns:p14="http://schemas.microsoft.com/office/powerpoint/2010/main" val="31653594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325759"/>
            <a:ext cx="11412327" cy="879475"/>
          </a:xfrm>
        </p:spPr>
        <p:txBody>
          <a:bodyPr>
            <a:noAutofit/>
          </a:bodyPr>
          <a:lstStyle/>
          <a:p>
            <a:r>
              <a:rPr lang="fr-FR" altLang="zh-TW" dirty="0" smtClean="0">
                <a:solidFill>
                  <a:srgbClr val="006600"/>
                </a:solidFill>
                <a:cs typeface="Arial" panose="020B0604020202020204" pitchFamily="34" charset="0"/>
              </a:rPr>
              <a:t>Règlement Bois de l’UE – Formation des formateurs</a:t>
            </a:r>
            <a:endParaRPr lang="zh-TW" altLang="en-US"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fr-FR" altLang="zh-TW" sz="2800" dirty="0" smtClean="0"/>
              <a:t>Certification forestière</a:t>
            </a:r>
            <a:endParaRPr lang="fr-FR" altLang="zh-TW"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pPr/>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47612" y="1210334"/>
            <a:ext cx="8229600" cy="1143000"/>
          </a:xfrm>
        </p:spPr>
        <p:txBody>
          <a:bodyPr/>
          <a:lstStyle/>
          <a:p>
            <a:r>
              <a:rPr lang="fr-FR" dirty="0" smtClean="0">
                <a:solidFill>
                  <a:srgbClr val="006600"/>
                </a:solidFill>
              </a:rPr>
              <a:t>Exemples de certificats</a:t>
            </a:r>
            <a:endParaRPr lang="fr-FR" dirty="0">
              <a:solidFill>
                <a:srgbClr val="006600"/>
              </a:solidFill>
            </a:endParaRPr>
          </a:p>
        </p:txBody>
      </p:sp>
      <p:graphicFrame>
        <p:nvGraphicFramePr>
          <p:cNvPr id="3074" name="Object 3"/>
          <p:cNvGraphicFramePr>
            <a:graphicFrameLocks noGrp="1" noChangeAspect="1"/>
          </p:cNvGraphicFramePr>
          <p:nvPr>
            <p:ph idx="1"/>
            <p:extLst>
              <p:ext uri="{D42A27DB-BD31-4B8C-83A1-F6EECF244321}">
                <p14:modId xmlns:p14="http://schemas.microsoft.com/office/powerpoint/2010/main" val="53766489"/>
              </p:ext>
            </p:extLst>
          </p:nvPr>
        </p:nvGraphicFramePr>
        <p:xfrm>
          <a:off x="2823778" y="2206625"/>
          <a:ext cx="5854700" cy="4525963"/>
        </p:xfrm>
        <a:graphic>
          <a:graphicData uri="http://schemas.openxmlformats.org/presentationml/2006/ole">
            <mc:AlternateContent xmlns:mc="http://schemas.openxmlformats.org/markup-compatibility/2006">
              <mc:Choice xmlns:v="urn:schemas-microsoft-com:vml" Requires="v">
                <p:oleObj spid="_x0000_s1121" name="Acrobat Document" r:id="rId4" imgW="7542857" imgH="5830114" progId="AcroExch.Document.11">
                  <p:embed/>
                </p:oleObj>
              </mc:Choice>
              <mc:Fallback>
                <p:oleObj name="Acrobat Document" r:id="rId4" imgW="7542857" imgH="5830114" progId="AcroExch.Document.11">
                  <p:embed/>
                  <p:pic>
                    <p:nvPicPr>
                      <p:cNvPr id="0" name="Picture 33"/>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23778" y="2206625"/>
                        <a:ext cx="5854700" cy="45259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076" name="Picture 4"/>
          <p:cNvPicPr>
            <a:picLocks noGrp="1" noChangeAspect="1" noChangeArrowheads="1"/>
          </p:cNvPicPr>
          <p:nvPr>
            <p:ph type="body" sz="half" idx="4294967295"/>
          </p:nvPr>
        </p:nvPicPr>
        <p:blipFill>
          <a:blip r:embed="rId6" cstate="email">
            <a:extLst>
              <a:ext uri="{28A0092B-C50C-407E-A947-70E740481C1C}">
                <a14:useLocalDpi xmlns:a14="http://schemas.microsoft.com/office/drawing/2010/main"/>
              </a:ext>
            </a:extLst>
          </a:blip>
          <a:srcRect/>
          <a:stretch>
            <a:fillRect/>
          </a:stretch>
        </p:blipFill>
        <p:spPr>
          <a:xfrm>
            <a:off x="347612" y="2206625"/>
            <a:ext cx="2339752" cy="3194662"/>
          </a:xfrm>
          <a:ln>
            <a:solidFill>
              <a:schemeClr val="tx1"/>
            </a:solidFill>
          </a:ln>
        </p:spPr>
      </p:pic>
      <p:pic>
        <p:nvPicPr>
          <p:cNvPr id="3077" name="Picture 3"/>
          <p:cNvPicPr>
            <a:picLocks noChangeAspect="1" noChangeArrowheads="1"/>
          </p:cNvPicPr>
          <p:nvPr/>
        </p:nvPicPr>
        <p:blipFill>
          <a:blip r:embed="rId7" cstate="email">
            <a:extLst>
              <a:ext uri="{28A0092B-C50C-407E-A947-70E740481C1C}">
                <a14:useLocalDpi xmlns:a14="http://schemas.microsoft.com/office/drawing/2010/main"/>
              </a:ext>
            </a:extLst>
          </a:blip>
          <a:srcRect r="3740"/>
          <a:stretch>
            <a:fillRect/>
          </a:stretch>
        </p:blipFill>
        <p:spPr bwMode="auto">
          <a:xfrm>
            <a:off x="7632559" y="2196125"/>
            <a:ext cx="2207292" cy="3205162"/>
          </a:xfrm>
          <a:prstGeom prst="rect">
            <a:avLst/>
          </a:prstGeom>
          <a:noFill/>
          <a:ln w="9525">
            <a:noFill/>
            <a:miter lim="800000"/>
            <a:headEnd/>
            <a:tailEnd/>
          </a:ln>
        </p:spPr>
      </p:pic>
      <p:pic>
        <p:nvPicPr>
          <p:cNvPr id="3078" name="Picture 4"/>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5884922" y="4426745"/>
            <a:ext cx="2909009" cy="2305843"/>
          </a:xfrm>
          <a:prstGeom prst="rect">
            <a:avLst/>
          </a:prstGeom>
          <a:noFill/>
          <a:ln w="9525">
            <a:noFill/>
            <a:miter lim="800000"/>
            <a:headEnd/>
            <a:tailEnd/>
          </a:ln>
        </p:spPr>
      </p:pic>
      <p:pic>
        <p:nvPicPr>
          <p:cNvPr id="3079" name="Picture 4"/>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8989999" y="3243861"/>
            <a:ext cx="2375042" cy="3488727"/>
          </a:xfrm>
          <a:prstGeom prst="rect">
            <a:avLst/>
          </a:prstGeom>
          <a:noFill/>
          <a:ln w="9525">
            <a:solidFill>
              <a:schemeClr val="tx1"/>
            </a:solidFill>
            <a:miter lim="800000"/>
            <a:headEnd/>
            <a:tailEnd/>
          </a:ln>
        </p:spPr>
      </p:pic>
      <p:sp>
        <p:nvSpPr>
          <p:cNvPr id="2" name="Slide Number Placeholder 1"/>
          <p:cNvSpPr>
            <a:spLocks noGrp="1"/>
          </p:cNvSpPr>
          <p:nvPr>
            <p:ph type="sldNum" sz="quarter" idx="12"/>
          </p:nvPr>
        </p:nvSpPr>
        <p:spPr/>
        <p:txBody>
          <a:bodyPr/>
          <a:lstStyle/>
          <a:p>
            <a:fld id="{E4D32A41-D18F-442E-A9D4-18F3FD27B302}" type="slidenum">
              <a:rPr lang="zh-TW" altLang="en-US" smtClean="0"/>
              <a:pPr/>
              <a:t>20</a:t>
            </a:fld>
            <a:endParaRPr lang="zh-TW" altLang="en-US"/>
          </a:p>
        </p:txBody>
      </p:sp>
    </p:spTree>
    <p:extLst>
      <p:ext uri="{BB962C8B-B14F-4D97-AF65-F5344CB8AC3E}">
        <p14:creationId xmlns:p14="http://schemas.microsoft.com/office/powerpoint/2010/main" val="2413976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96250" y="2100261"/>
            <a:ext cx="4095750" cy="2143125"/>
          </a:xfrm>
          <a:prstGeom prst="rect">
            <a:avLst/>
          </a:prstGeom>
        </p:spPr>
      </p:pic>
      <p:sp>
        <p:nvSpPr>
          <p:cNvPr id="23554" name="Rectangle 2"/>
          <p:cNvSpPr>
            <a:spLocks noGrp="1" noChangeArrowheads="1"/>
          </p:cNvSpPr>
          <p:nvPr>
            <p:ph type="title"/>
          </p:nvPr>
        </p:nvSpPr>
        <p:spPr>
          <a:xfrm>
            <a:off x="360090" y="1175658"/>
            <a:ext cx="11304371" cy="993111"/>
          </a:xfrm>
        </p:spPr>
        <p:txBody>
          <a:bodyPr>
            <a:normAutofit/>
          </a:bodyPr>
          <a:lstStyle/>
          <a:p>
            <a:r>
              <a:rPr lang="fr-FR" dirty="0" smtClean="0">
                <a:solidFill>
                  <a:srgbClr val="006600"/>
                </a:solidFill>
                <a:ea typeface="ヒラギノ角ゴ Pro W3" charset="0"/>
              </a:rPr>
              <a:t>Conseil de soutien de la forêt (</a:t>
            </a:r>
            <a:r>
              <a:rPr lang="fr-FR" i="1" dirty="0" smtClean="0">
                <a:solidFill>
                  <a:srgbClr val="006600"/>
                </a:solidFill>
                <a:ea typeface="ヒラギノ角ゴ Pro W3" charset="0"/>
              </a:rPr>
              <a:t>Forest Stewardship Council </a:t>
            </a:r>
            <a:r>
              <a:rPr lang="fr-FR" dirty="0" smtClean="0">
                <a:solidFill>
                  <a:srgbClr val="006600"/>
                </a:solidFill>
                <a:ea typeface="ヒラギノ角ゴ Pro W3" charset="0"/>
              </a:rPr>
              <a:t>– </a:t>
            </a:r>
            <a:r>
              <a:rPr lang="fr-FR" dirty="0">
                <a:solidFill>
                  <a:srgbClr val="006600"/>
                </a:solidFill>
                <a:ea typeface="ヒラギノ角ゴ Pro W3" charset="0"/>
              </a:rPr>
              <a:t>FSC®)</a:t>
            </a:r>
          </a:p>
        </p:txBody>
      </p:sp>
      <p:sp>
        <p:nvSpPr>
          <p:cNvPr id="23555" name="Rectangle 3"/>
          <p:cNvSpPr>
            <a:spLocks noGrp="1" noChangeArrowheads="1"/>
          </p:cNvSpPr>
          <p:nvPr>
            <p:ph idx="1"/>
          </p:nvPr>
        </p:nvSpPr>
        <p:spPr>
          <a:xfrm>
            <a:off x="449871" y="2149474"/>
            <a:ext cx="8595275" cy="4251326"/>
          </a:xfrm>
        </p:spPr>
        <p:txBody>
          <a:bodyPr>
            <a:normAutofit fontScale="92500" lnSpcReduction="10000"/>
          </a:bodyPr>
          <a:lstStyle/>
          <a:p>
            <a:pPr eaLnBrk="1" hangingPunct="1">
              <a:lnSpc>
                <a:spcPct val="90000"/>
              </a:lnSpc>
            </a:pPr>
            <a:r>
              <a:rPr lang="fr-FR" dirty="0" smtClean="0">
                <a:ea typeface="ヒラギノ角ゴ Pro W3" charset="0"/>
              </a:rPr>
              <a:t>Créé en 1994 par des ONG, des commerçants et certaines parties du secteur forestier</a:t>
            </a:r>
          </a:p>
          <a:p>
            <a:r>
              <a:rPr lang="en-US" dirty="0" smtClean="0"/>
              <a:t>Le </a:t>
            </a:r>
            <a:r>
              <a:rPr lang="en-US" dirty="0" err="1" smtClean="0"/>
              <a:t>S</a:t>
            </a:r>
            <a:r>
              <a:rPr lang="en-US" dirty="0" err="1"/>
              <a:t>e</a:t>
            </a:r>
            <a:r>
              <a:rPr lang="en-US" dirty="0" err="1" smtClean="0"/>
              <a:t>crétariat</a:t>
            </a:r>
            <a:r>
              <a:rPr lang="en-US" dirty="0" smtClean="0"/>
              <a:t> FSC </a:t>
            </a:r>
            <a:r>
              <a:rPr lang="en-US" dirty="0" err="1" smtClean="0"/>
              <a:t>est</a:t>
            </a:r>
            <a:r>
              <a:rPr lang="en-US" dirty="0" smtClean="0"/>
              <a:t> </a:t>
            </a:r>
            <a:r>
              <a:rPr lang="en-US" dirty="0" err="1" smtClean="0"/>
              <a:t>basé</a:t>
            </a:r>
            <a:r>
              <a:rPr lang="en-US" dirty="0" smtClean="0"/>
              <a:t> </a:t>
            </a:r>
            <a:r>
              <a:rPr lang="en-US" dirty="0" err="1" smtClean="0"/>
              <a:t>à</a:t>
            </a:r>
            <a:r>
              <a:rPr lang="en-US" dirty="0" smtClean="0"/>
              <a:t> Bonn</a:t>
            </a:r>
          </a:p>
          <a:p>
            <a:r>
              <a:rPr lang="fr-FR" dirty="0" smtClean="0">
                <a:ea typeface="ヒラギノ角ゴ Pro W3" charset="0"/>
              </a:rPr>
              <a:t>Vise à promouvoir une gestion respectueuse de l’environnement, socialement bénéfique et économiquement viable des forêts mondiales</a:t>
            </a:r>
          </a:p>
          <a:p>
            <a:r>
              <a:rPr lang="fr-FR" dirty="0" smtClean="0">
                <a:ea typeface="ヒラギノ角ゴ Pro W3" charset="0"/>
              </a:rPr>
              <a:t>A élaboré les principes et critères </a:t>
            </a:r>
            <a:r>
              <a:rPr lang="fr-FR" dirty="0">
                <a:ea typeface="ヒラギノ角ゴ Pro W3" charset="0"/>
              </a:rPr>
              <a:t>FSC® </a:t>
            </a:r>
            <a:r>
              <a:rPr lang="fr-FR" dirty="0" smtClean="0">
                <a:ea typeface="ヒラギノ角ゴ Pro W3" charset="0"/>
              </a:rPr>
              <a:t>de bonne gestion forestière au niveau mondial</a:t>
            </a:r>
          </a:p>
          <a:p>
            <a:r>
              <a:rPr lang="fr-FR" dirty="0"/>
              <a:t>Certification possible dans tous les </a:t>
            </a:r>
            <a:r>
              <a:rPr lang="fr-FR" dirty="0" smtClean="0"/>
              <a:t>pays, </a:t>
            </a:r>
            <a:r>
              <a:rPr lang="fr-FR" dirty="0" smtClean="0"/>
              <a:t>aucun de </a:t>
            </a:r>
            <a:r>
              <a:rPr lang="fr-FR" dirty="0" smtClean="0">
                <a:ea typeface="ヒラギノ角ゴ Pro W3" charset="0"/>
              </a:rPr>
              <a:t>systèmes </a:t>
            </a:r>
            <a:r>
              <a:rPr lang="fr-FR" dirty="0">
                <a:ea typeface="ヒラギノ角ゴ Pro W3" charset="0"/>
              </a:rPr>
              <a:t>de certification nationaux </a:t>
            </a:r>
            <a:r>
              <a:rPr lang="fr-FR" dirty="0" smtClean="0"/>
              <a:t>nécessaire</a:t>
            </a:r>
            <a:endParaRPr lang="fr-FR" dirty="0" smtClean="0">
              <a:ea typeface="ヒラギノ角ゴ Pro W3" charset="0"/>
            </a:endParaRPr>
          </a:p>
          <a:p>
            <a:pPr eaLnBrk="1" hangingPunct="1">
              <a:lnSpc>
                <a:spcPct val="90000"/>
              </a:lnSpc>
            </a:pPr>
            <a:r>
              <a:rPr lang="fr-FR" dirty="0" smtClean="0">
                <a:ea typeface="ヒラギノ角ゴ Pro W3" charset="0"/>
              </a:rPr>
              <a:t>Privilégié par les ONG</a:t>
            </a:r>
            <a:endParaRPr lang="fr-FR" dirty="0">
              <a:ea typeface="ヒラギノ角ゴ Pro W3" charset="0"/>
            </a:endParaRPr>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pPr/>
              <a:t>21</a:t>
            </a:fld>
            <a:endParaRPr lang="zh-TW" altLang="en-US"/>
          </a:p>
        </p:txBody>
      </p:sp>
    </p:spTree>
    <p:extLst>
      <p:ext uri="{BB962C8B-B14F-4D97-AF65-F5344CB8AC3E}">
        <p14:creationId xmlns:p14="http://schemas.microsoft.com/office/powerpoint/2010/main" val="8796222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43348" y="1105013"/>
            <a:ext cx="11685366" cy="1325563"/>
          </a:xfrm>
        </p:spPr>
        <p:txBody>
          <a:bodyPr>
            <a:normAutofit/>
          </a:bodyPr>
          <a:lstStyle/>
          <a:p>
            <a:pPr eaLnBrk="1" hangingPunct="1"/>
            <a:r>
              <a:rPr lang="fr-FR" dirty="0" smtClean="0">
                <a:solidFill>
                  <a:srgbClr val="006600"/>
                </a:solidFill>
                <a:ea typeface="ヒラギノ角ゴ Pro W3" charset="0"/>
              </a:rPr>
              <a:t>Programme de reconnaissance des certifications forestières (PEFC)</a:t>
            </a:r>
            <a:endParaRPr lang="fr-FR" dirty="0">
              <a:solidFill>
                <a:srgbClr val="006600"/>
              </a:solidFill>
              <a:ea typeface="ヒラギノ角ゴ Pro W3" charset="0"/>
            </a:endParaRPr>
          </a:p>
        </p:txBody>
      </p:sp>
      <p:sp>
        <p:nvSpPr>
          <p:cNvPr id="24579" name="Rectangle 3"/>
          <p:cNvSpPr>
            <a:spLocks noGrp="1" noChangeArrowheads="1"/>
          </p:cNvSpPr>
          <p:nvPr>
            <p:ph idx="1"/>
          </p:nvPr>
        </p:nvSpPr>
        <p:spPr>
          <a:xfrm>
            <a:off x="343348" y="2206625"/>
            <a:ext cx="8800652" cy="4525963"/>
          </a:xfrm>
        </p:spPr>
        <p:txBody>
          <a:bodyPr>
            <a:noAutofit/>
          </a:bodyPr>
          <a:lstStyle/>
          <a:p>
            <a:pPr eaLnBrk="1" hangingPunct="1">
              <a:lnSpc>
                <a:spcPct val="80000"/>
              </a:lnSpc>
            </a:pPr>
            <a:r>
              <a:rPr lang="fr-FR" dirty="0" smtClean="0">
                <a:ea typeface="ヒラギノ角ゴ Pro W3" charset="0"/>
              </a:rPr>
              <a:t>Créé en 1999 par des associations de petits propriétaires forestiers européens</a:t>
            </a:r>
          </a:p>
          <a:p>
            <a:pPr eaLnBrk="1" hangingPunct="1">
              <a:lnSpc>
                <a:spcPct val="80000"/>
              </a:lnSpc>
            </a:pPr>
            <a:r>
              <a:rPr lang="fr-FR" dirty="0" smtClean="0">
                <a:ea typeface="ヒラギノ角ゴ Pro W3" charset="0"/>
              </a:rPr>
              <a:t>Siège à Genève, Suisse</a:t>
            </a:r>
          </a:p>
          <a:p>
            <a:pPr eaLnBrk="1" hangingPunct="1">
              <a:lnSpc>
                <a:spcPct val="80000"/>
              </a:lnSpc>
            </a:pPr>
            <a:r>
              <a:rPr lang="fr-FR" dirty="0" smtClean="0">
                <a:ea typeface="ヒラギノ角ゴ Pro W3" charset="0"/>
              </a:rPr>
              <a:t>Offre un mécanisme de reconnaissance mutuelle entre les systèmes nationaux</a:t>
            </a:r>
          </a:p>
          <a:p>
            <a:pPr eaLnBrk="1" hangingPunct="1">
              <a:lnSpc>
                <a:spcPct val="80000"/>
              </a:lnSpc>
            </a:pPr>
            <a:r>
              <a:rPr lang="fr-FR" dirty="0" smtClean="0">
                <a:ea typeface="ヒラギノ角ゴ Pro W3" charset="0"/>
              </a:rPr>
              <a:t>Utilise les orientations paneuropéennes sur la gestion durable des forêts (intergouvernementales) comme norme mondiale</a:t>
            </a:r>
          </a:p>
          <a:p>
            <a:pPr eaLnBrk="1" hangingPunct="1">
              <a:lnSpc>
                <a:spcPct val="80000"/>
              </a:lnSpc>
            </a:pPr>
            <a:r>
              <a:rPr lang="fr-FR" dirty="0" smtClean="0">
                <a:ea typeface="ヒラギノ角ゴ Pro W3" charset="0"/>
              </a:rPr>
              <a:t>Ouvert à l’adhésion de systèmes de certification nationaux et de certaines associations</a:t>
            </a:r>
          </a:p>
          <a:p>
            <a:pPr eaLnBrk="1" hangingPunct="1">
              <a:lnSpc>
                <a:spcPct val="80000"/>
              </a:lnSpc>
            </a:pPr>
            <a:r>
              <a:rPr lang="fr-FR" dirty="0" smtClean="0">
                <a:ea typeface="ヒラギノ角ゴ Pro W3" charset="0"/>
              </a:rPr>
              <a:t>A reconnu 36 systèmes nationaux </a:t>
            </a:r>
            <a:endParaRPr lang="fr-FR" dirty="0">
              <a:ea typeface="ヒラギノ角ゴ Pro W3" charset="0"/>
            </a:endParaRPr>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pPr/>
              <a:t>22</a:t>
            </a:fld>
            <a:endParaRPr lang="zh-TW" altLang="en-US"/>
          </a:p>
        </p:txBody>
      </p:sp>
      <p:pic>
        <p:nvPicPr>
          <p:cNvPr id="9" name="Grafik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22130" y="2334552"/>
            <a:ext cx="2118013" cy="2378928"/>
          </a:xfrm>
          <a:prstGeom prst="rect">
            <a:avLst/>
          </a:prstGeom>
        </p:spPr>
      </p:pic>
    </p:spTree>
    <p:extLst>
      <p:ext uri="{BB962C8B-B14F-4D97-AF65-F5344CB8AC3E}">
        <p14:creationId xmlns:p14="http://schemas.microsoft.com/office/powerpoint/2010/main" val="14296955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181662"/>
            <a:ext cx="10629452" cy="1143000"/>
          </a:xfrm>
        </p:spPr>
        <p:txBody>
          <a:bodyPr>
            <a:normAutofit/>
          </a:bodyPr>
          <a:lstStyle/>
          <a:p>
            <a:r>
              <a:rPr lang="fr-FR" dirty="0" smtClean="0">
                <a:solidFill>
                  <a:srgbClr val="006600"/>
                </a:solidFill>
              </a:rPr>
              <a:t>Progression des superficies de forêts certifiées 2000-2012</a:t>
            </a:r>
            <a:endParaRPr lang="fr-FR" dirty="0">
              <a:solidFill>
                <a:srgbClr val="006600"/>
              </a:solidFill>
            </a:endParaRPr>
          </a:p>
        </p:txBody>
      </p:sp>
      <p:sp>
        <p:nvSpPr>
          <p:cNvPr id="5" name="Slide Number Placeholder 4"/>
          <p:cNvSpPr>
            <a:spLocks noGrp="1"/>
          </p:cNvSpPr>
          <p:nvPr>
            <p:ph type="sldNum" sz="quarter" idx="12"/>
          </p:nvPr>
        </p:nvSpPr>
        <p:spPr/>
        <p:txBody>
          <a:bodyPr/>
          <a:lstStyle/>
          <a:p>
            <a:fld id="{E4D32A41-D18F-442E-A9D4-18F3FD27B302}" type="slidenum">
              <a:rPr lang="zh-TW" altLang="en-US" smtClean="0"/>
              <a:pPr/>
              <a:t>23</a:t>
            </a:fld>
            <a:endParaRPr lang="zh-TW" altLang="en-US"/>
          </a:p>
        </p:txBody>
      </p:sp>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263" y="2282082"/>
            <a:ext cx="7372350" cy="419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feld 7"/>
          <p:cNvSpPr txBox="1"/>
          <p:nvPr/>
        </p:nvSpPr>
        <p:spPr>
          <a:xfrm>
            <a:off x="6894038" y="6334583"/>
            <a:ext cx="4111246" cy="276999"/>
          </a:xfrm>
          <a:prstGeom prst="rect">
            <a:avLst/>
          </a:prstGeom>
          <a:noFill/>
        </p:spPr>
        <p:txBody>
          <a:bodyPr wrap="square" rtlCol="0">
            <a:spAutoFit/>
          </a:bodyPr>
          <a:lstStyle/>
          <a:p>
            <a:r>
              <a:rPr lang="de-DE" sz="1200" dirty="0">
                <a:solidFill>
                  <a:schemeClr val="tx1">
                    <a:lumMod val="50000"/>
                    <a:lumOff val="50000"/>
                  </a:schemeClr>
                </a:solidFill>
              </a:rPr>
              <a:t>Source: http://www.bipindicators.net/forestcertification</a:t>
            </a:r>
          </a:p>
        </p:txBody>
      </p:sp>
      <p:sp>
        <p:nvSpPr>
          <p:cNvPr id="9" name="Textfeld 8"/>
          <p:cNvSpPr txBox="1"/>
          <p:nvPr/>
        </p:nvSpPr>
        <p:spPr>
          <a:xfrm>
            <a:off x="7883290" y="3143393"/>
            <a:ext cx="3572159" cy="1200329"/>
          </a:xfrm>
          <a:prstGeom prst="rect">
            <a:avLst/>
          </a:prstGeom>
          <a:noFill/>
        </p:spPr>
        <p:txBody>
          <a:bodyPr wrap="square" rtlCol="0">
            <a:spAutoFit/>
          </a:bodyPr>
          <a:lstStyle/>
          <a:p>
            <a:r>
              <a:rPr lang="fr-FR" dirty="0"/>
              <a:t>Surface totale des forêts certifiées par FSC et PEFC dans les régions boréales, tempérées et tropicales (en ha). </a:t>
            </a:r>
            <a:endParaRPr lang="de-DE" dirty="0"/>
          </a:p>
        </p:txBody>
      </p:sp>
    </p:spTree>
    <p:extLst>
      <p:ext uri="{BB962C8B-B14F-4D97-AF65-F5344CB8AC3E}">
        <p14:creationId xmlns:p14="http://schemas.microsoft.com/office/powerpoint/2010/main" val="15932497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694043886"/>
              </p:ext>
            </p:extLst>
          </p:nvPr>
        </p:nvGraphicFramePr>
        <p:xfrm>
          <a:off x="406206" y="2404333"/>
          <a:ext cx="8869915" cy="3284235"/>
        </p:xfrm>
        <a:graphic>
          <a:graphicData uri="http://schemas.openxmlformats.org/drawingml/2006/table">
            <a:tbl>
              <a:tblPr firstRow="1" bandRow="1">
                <a:tableStyleId>{F5AB1C69-6EDB-4FF4-983F-18BD219EF322}</a:tableStyleId>
              </a:tblPr>
              <a:tblGrid>
                <a:gridCol w="2335193"/>
                <a:gridCol w="3179646"/>
                <a:gridCol w="3355076"/>
              </a:tblGrid>
              <a:tr h="877316">
                <a:tc>
                  <a:txBody>
                    <a:bodyPr/>
                    <a:lstStyle/>
                    <a:p>
                      <a:pPr algn="l"/>
                      <a:endParaRPr lang="fr-FR" sz="2000" noProof="0" dirty="0">
                        <a:solidFill>
                          <a:schemeClr val="tx1"/>
                        </a:solidFill>
                        <a:latin typeface="+mn-lt"/>
                      </a:endParaRPr>
                    </a:p>
                  </a:txBody>
                  <a:tcPr anchor="ctr"/>
                </a:tc>
                <a:tc>
                  <a:txBody>
                    <a:bodyPr/>
                    <a:lstStyle/>
                    <a:p>
                      <a:pPr algn="l"/>
                      <a:r>
                        <a:rPr lang="fr-FR" sz="2000" noProof="0" dirty="0" smtClean="0"/>
                        <a:t>FSC®</a:t>
                      </a:r>
                    </a:p>
                    <a:p>
                      <a:pPr algn="l"/>
                      <a:r>
                        <a:rPr lang="fr-FR" sz="2000" noProof="0" dirty="0" smtClean="0"/>
                        <a:t>(11/2014)</a:t>
                      </a:r>
                      <a:endParaRPr lang="fr-FR" sz="2000" b="0" noProof="0" dirty="0">
                        <a:solidFill>
                          <a:srgbClr val="FFFFFF"/>
                        </a:solidFill>
                        <a:latin typeface="+mn-lt"/>
                      </a:endParaRPr>
                    </a:p>
                  </a:txBody>
                  <a:tcPr anchor="ctr"/>
                </a:tc>
                <a:tc>
                  <a:txBody>
                    <a:bodyPr/>
                    <a:lstStyle/>
                    <a:p>
                      <a:pPr algn="l"/>
                      <a:r>
                        <a:rPr lang="fr-FR" sz="2000" noProof="0" dirty="0" smtClean="0"/>
                        <a:t>PEFC </a:t>
                      </a:r>
                    </a:p>
                    <a:p>
                      <a:pPr algn="l"/>
                      <a:r>
                        <a:rPr lang="fr-FR" sz="2000" noProof="0" dirty="0" smtClean="0"/>
                        <a:t>(11/2014)</a:t>
                      </a:r>
                      <a:endParaRPr lang="fr-FR" sz="2000" b="0" noProof="0" dirty="0">
                        <a:solidFill>
                          <a:srgbClr val="FFFFFF"/>
                        </a:solidFill>
                        <a:latin typeface="+mn-lt"/>
                      </a:endParaRPr>
                    </a:p>
                  </a:txBody>
                  <a:tcPr anchor="ctr"/>
                </a:tc>
              </a:tr>
              <a:tr h="468957">
                <a:tc>
                  <a:txBody>
                    <a:bodyPr/>
                    <a:lstStyle/>
                    <a:p>
                      <a:pPr algn="l"/>
                      <a:r>
                        <a:rPr lang="fr-FR" sz="2000" noProof="0" dirty="0" smtClean="0"/>
                        <a:t>Pays </a:t>
                      </a:r>
                      <a:r>
                        <a:rPr lang="fr-FR" sz="1800" kern="1200" dirty="0" smtClean="0">
                          <a:solidFill>
                            <a:schemeClr val="dk1"/>
                          </a:solidFill>
                          <a:effectLst/>
                          <a:latin typeface="+mn-lt"/>
                          <a:ea typeface="+mn-ea"/>
                          <a:cs typeface="+mn-cs"/>
                        </a:rPr>
                        <a:t>possédant des zones forestières certifiées</a:t>
                      </a:r>
                      <a:endParaRPr lang="fr-FR" sz="2000" b="1" noProof="0" dirty="0">
                        <a:solidFill>
                          <a:schemeClr val="tx1"/>
                        </a:solidFill>
                        <a:latin typeface="+mn-lt"/>
                      </a:endParaRPr>
                    </a:p>
                  </a:txBody>
                  <a:tcPr anchor="ctr"/>
                </a:tc>
                <a:tc>
                  <a:txBody>
                    <a:bodyPr/>
                    <a:lstStyle/>
                    <a:p>
                      <a:pPr algn="l"/>
                      <a:r>
                        <a:rPr lang="fr-FR" sz="2000" b="0" noProof="0" dirty="0" smtClean="0">
                          <a:solidFill>
                            <a:schemeClr val="dk1"/>
                          </a:solidFill>
                          <a:latin typeface="+mn-lt"/>
                        </a:rPr>
                        <a:t>79</a:t>
                      </a:r>
                      <a:endParaRPr lang="fr-FR" sz="2000" b="0" noProof="0" dirty="0">
                        <a:solidFill>
                          <a:schemeClr val="tx1"/>
                        </a:solidFill>
                        <a:latin typeface="+mn-lt"/>
                      </a:endParaRPr>
                    </a:p>
                  </a:txBody>
                  <a:tcPr anchor="ctr"/>
                </a:tc>
                <a:tc>
                  <a:txBody>
                    <a:bodyPr/>
                    <a:lstStyle/>
                    <a:p>
                      <a:pPr algn="l"/>
                      <a:r>
                        <a:rPr lang="fr-FR" sz="2000" b="0" noProof="0" dirty="0" smtClean="0">
                          <a:solidFill>
                            <a:schemeClr val="dk1"/>
                          </a:solidFill>
                          <a:latin typeface="+mn-lt"/>
                        </a:rPr>
                        <a:t>29</a:t>
                      </a:r>
                      <a:endParaRPr lang="fr-FR" sz="2000" b="0" noProof="0" dirty="0">
                        <a:solidFill>
                          <a:schemeClr val="tx1"/>
                        </a:solidFill>
                        <a:latin typeface="+mn-lt"/>
                      </a:endParaRPr>
                    </a:p>
                  </a:txBody>
                  <a:tcPr anchor="ctr"/>
                </a:tc>
              </a:tr>
              <a:tr h="597943">
                <a:tc>
                  <a:txBody>
                    <a:bodyPr/>
                    <a:lstStyle/>
                    <a:p>
                      <a:pPr algn="l"/>
                      <a:r>
                        <a:rPr lang="fr-FR" sz="2000" noProof="0" dirty="0" smtClean="0"/>
                        <a:t>Superficie certifiée</a:t>
                      </a:r>
                    </a:p>
                    <a:p>
                      <a:pPr algn="l"/>
                      <a:r>
                        <a:rPr lang="fr-FR" sz="2000" noProof="0" dirty="0" smtClean="0"/>
                        <a:t>(millions ha) </a:t>
                      </a:r>
                      <a:endParaRPr lang="fr-FR" sz="2000" b="1" noProof="0" dirty="0">
                        <a:solidFill>
                          <a:schemeClr val="tx1"/>
                        </a:solidFill>
                        <a:latin typeface="+mn-lt"/>
                      </a:endParaRPr>
                    </a:p>
                  </a:txBody>
                  <a:tcPr anchor="ctr"/>
                </a:tc>
                <a:tc>
                  <a:txBody>
                    <a:bodyPr/>
                    <a:lstStyle/>
                    <a:p>
                      <a:pPr algn="l"/>
                      <a:r>
                        <a:rPr lang="fr-FR" sz="2000" noProof="0" dirty="0" smtClean="0"/>
                        <a:t>183</a:t>
                      </a:r>
                      <a:endParaRPr lang="fr-FR" sz="2000" b="0" noProof="0" dirty="0">
                        <a:solidFill>
                          <a:schemeClr val="tx1"/>
                        </a:solidFill>
                        <a:latin typeface="+mn-lt"/>
                      </a:endParaRPr>
                    </a:p>
                  </a:txBody>
                  <a:tcPr anchor="ctr"/>
                </a:tc>
                <a:tc>
                  <a:txBody>
                    <a:bodyPr/>
                    <a:lstStyle/>
                    <a:p>
                      <a:pPr algn="l"/>
                      <a:r>
                        <a:rPr lang="fr-FR" sz="2000" noProof="0" dirty="0" smtClean="0"/>
                        <a:t>264,9</a:t>
                      </a:r>
                      <a:endParaRPr lang="fr-FR" sz="2000" b="0" noProof="0" dirty="0">
                        <a:solidFill>
                          <a:schemeClr val="tx1"/>
                        </a:solidFill>
                        <a:latin typeface="+mn-lt"/>
                      </a:endParaRPr>
                    </a:p>
                  </a:txBody>
                  <a:tcPr anchor="ctr"/>
                </a:tc>
              </a:tr>
              <a:tr h="7609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noProof="0" dirty="0" smtClean="0"/>
                        <a:t>Certificats </a:t>
                      </a:r>
                      <a:r>
                        <a:rPr lang="fr-FR" sz="2000" noProof="0" dirty="0" err="1" smtClean="0"/>
                        <a:t>CdC</a:t>
                      </a:r>
                      <a:endParaRPr lang="fr-FR" sz="2000" noProof="0" dirty="0" smtClean="0"/>
                    </a:p>
                  </a:txBody>
                  <a:tcPr anchor="ctr"/>
                </a:tc>
                <a:tc>
                  <a:txBody>
                    <a:bodyPr/>
                    <a:lstStyle/>
                    <a:p>
                      <a:pPr algn="l"/>
                      <a:r>
                        <a:rPr lang="fr-FR" sz="2000" noProof="0" dirty="0" smtClean="0"/>
                        <a:t>28 248 (112</a:t>
                      </a:r>
                      <a:r>
                        <a:rPr lang="fr-FR" sz="2000" baseline="0" noProof="0" dirty="0" smtClean="0"/>
                        <a:t> pays)</a:t>
                      </a:r>
                      <a:endParaRPr lang="fr-FR" sz="2000" b="0" noProof="0" dirty="0">
                        <a:solidFill>
                          <a:schemeClr val="tx1"/>
                        </a:solidFill>
                        <a:latin typeface="+mn-lt"/>
                      </a:endParaRPr>
                    </a:p>
                  </a:txBody>
                  <a:tcPr anchor="ctr"/>
                </a:tc>
                <a:tc>
                  <a:txBody>
                    <a:bodyPr/>
                    <a:lstStyle/>
                    <a:p>
                      <a:pPr algn="l"/>
                      <a:r>
                        <a:rPr lang="en-GB" sz="2000" baseline="0" dirty="0" smtClean="0"/>
                        <a:t>10 374</a:t>
                      </a:r>
                      <a:r>
                        <a:rPr lang="en-GB" sz="2000" dirty="0" smtClean="0"/>
                        <a:t> </a:t>
                      </a:r>
                      <a:r>
                        <a:rPr lang="fr-FR" sz="2000" noProof="0" dirty="0" smtClean="0"/>
                        <a:t>(65 pays)</a:t>
                      </a:r>
                      <a:endParaRPr lang="fr-FR" sz="2000" b="0" noProof="0" dirty="0">
                        <a:solidFill>
                          <a:schemeClr val="tx1"/>
                        </a:solidFill>
                        <a:latin typeface="+mn-lt"/>
                      </a:endParaRPr>
                    </a:p>
                  </a:txBody>
                  <a:tcPr anchor="ctr"/>
                </a:tc>
              </a:tr>
            </a:tbl>
          </a:graphicData>
        </a:graphic>
      </p:graphicFrame>
      <p:sp>
        <p:nvSpPr>
          <p:cNvPr id="6" name="Title 5"/>
          <p:cNvSpPr>
            <a:spLocks noGrp="1"/>
          </p:cNvSpPr>
          <p:nvPr>
            <p:ph type="title"/>
          </p:nvPr>
        </p:nvSpPr>
        <p:spPr>
          <a:xfrm>
            <a:off x="315686" y="1164771"/>
            <a:ext cx="8229600" cy="1143000"/>
          </a:xfrm>
        </p:spPr>
        <p:txBody>
          <a:bodyPr/>
          <a:lstStyle/>
          <a:p>
            <a:r>
              <a:rPr lang="fr-FR" dirty="0" smtClean="0">
                <a:solidFill>
                  <a:srgbClr val="006600"/>
                </a:solidFill>
              </a:rPr>
              <a:t>Comparaison </a:t>
            </a:r>
            <a:r>
              <a:rPr lang="fr-FR" dirty="0">
                <a:solidFill>
                  <a:srgbClr val="006600"/>
                </a:solidFill>
              </a:rPr>
              <a:t>FSC®/PEFC</a:t>
            </a:r>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pPr/>
              <a:t>24</a:t>
            </a:fld>
            <a:endParaRPr lang="zh-TW" altLang="en-US"/>
          </a:p>
        </p:txBody>
      </p:sp>
      <p:sp>
        <p:nvSpPr>
          <p:cNvPr id="5" name="Textfeld 4"/>
          <p:cNvSpPr txBox="1"/>
          <p:nvPr/>
        </p:nvSpPr>
        <p:spPr>
          <a:xfrm>
            <a:off x="532263" y="5977719"/>
            <a:ext cx="7765576" cy="646331"/>
          </a:xfrm>
          <a:prstGeom prst="rect">
            <a:avLst/>
          </a:prstGeom>
          <a:noFill/>
        </p:spPr>
        <p:txBody>
          <a:bodyPr wrap="square" rtlCol="0">
            <a:spAutoFit/>
          </a:bodyPr>
          <a:lstStyle/>
          <a:p>
            <a:r>
              <a:rPr lang="de-DE" sz="1200" dirty="0"/>
              <a:t>Source: </a:t>
            </a:r>
            <a:endParaRPr lang="de-DE" sz="1200" dirty="0" smtClean="0"/>
          </a:p>
          <a:p>
            <a:r>
              <a:rPr lang="de-DE" sz="1200" dirty="0" smtClean="0"/>
              <a:t>FSC: </a:t>
            </a:r>
            <a:r>
              <a:rPr lang="de-DE" sz="1200" dirty="0" smtClean="0">
                <a:hlinkClick r:id="rId3"/>
              </a:rPr>
              <a:t>https</a:t>
            </a:r>
            <a:r>
              <a:rPr lang="de-DE" sz="1200" dirty="0">
                <a:hlinkClick r:id="rId3"/>
              </a:rPr>
              <a:t>://</a:t>
            </a:r>
            <a:r>
              <a:rPr lang="de-DE" sz="1200" dirty="0" smtClean="0">
                <a:hlinkClick r:id="rId3"/>
              </a:rPr>
              <a:t>ic.fsc.org/facts-figures.19.htm</a:t>
            </a:r>
            <a:endParaRPr lang="de-DE" sz="1200" dirty="0" smtClean="0"/>
          </a:p>
          <a:p>
            <a:r>
              <a:rPr lang="de-DE" sz="1200" dirty="0"/>
              <a:t>PEFC: </a:t>
            </a:r>
            <a:r>
              <a:rPr lang="de-DE" sz="1200" dirty="0">
                <a:hlinkClick r:id="rId4"/>
              </a:rPr>
              <a:t>http://</a:t>
            </a:r>
            <a:r>
              <a:rPr lang="de-DE" sz="1200" dirty="0" smtClean="0">
                <a:hlinkClick r:id="rId4"/>
              </a:rPr>
              <a:t>pefc.org/about-pefc/who-we-are/facts-a-figures</a:t>
            </a:r>
            <a:r>
              <a:rPr lang="de-DE" sz="1200" dirty="0" smtClean="0"/>
              <a:t>  </a:t>
            </a:r>
            <a:endParaRPr lang="de-DE" sz="1200" dirty="0"/>
          </a:p>
        </p:txBody>
      </p:sp>
    </p:spTree>
    <p:extLst>
      <p:ext uri="{BB962C8B-B14F-4D97-AF65-F5344CB8AC3E}">
        <p14:creationId xmlns:p14="http://schemas.microsoft.com/office/powerpoint/2010/main" val="193398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8" y="1170777"/>
            <a:ext cx="9320800" cy="1143000"/>
          </a:xfrm>
        </p:spPr>
        <p:txBody>
          <a:bodyPr/>
          <a:lstStyle/>
          <a:p>
            <a:r>
              <a:rPr lang="fr-FR" dirty="0" smtClean="0">
                <a:solidFill>
                  <a:srgbClr val="006600"/>
                </a:solidFill>
              </a:rPr>
              <a:t>Norme de gestion forestière </a:t>
            </a:r>
            <a:r>
              <a:rPr lang="fr-FR" dirty="0">
                <a:solidFill>
                  <a:srgbClr val="006600"/>
                </a:solidFill>
              </a:rPr>
              <a:t>FSC® </a:t>
            </a:r>
            <a:r>
              <a:rPr lang="fr-FR" dirty="0" smtClean="0">
                <a:solidFill>
                  <a:srgbClr val="006600"/>
                </a:solidFill>
              </a:rPr>
              <a:t>: 10 Principes </a:t>
            </a:r>
            <a:r>
              <a:rPr lang="en-GB" dirty="0">
                <a:solidFill>
                  <a:srgbClr val="006600"/>
                </a:solidFill>
              </a:rPr>
              <a:t>(1/2) </a:t>
            </a:r>
            <a:endParaRPr lang="fr-FR" dirty="0">
              <a:solidFill>
                <a:srgbClr val="006600"/>
              </a:solidFill>
            </a:endParaRPr>
          </a:p>
        </p:txBody>
      </p:sp>
      <p:sp>
        <p:nvSpPr>
          <p:cNvPr id="5" name="Content Placeholder 4"/>
          <p:cNvSpPr>
            <a:spLocks noGrp="1"/>
          </p:cNvSpPr>
          <p:nvPr>
            <p:ph idx="1"/>
          </p:nvPr>
        </p:nvSpPr>
        <p:spPr>
          <a:xfrm>
            <a:off x="511628" y="2017988"/>
            <a:ext cx="11280979" cy="693682"/>
          </a:xfrm>
        </p:spPr>
        <p:txBody>
          <a:bodyPr>
            <a:noAutofit/>
          </a:bodyPr>
          <a:lstStyle/>
          <a:p>
            <a:pPr marL="0" indent="0">
              <a:buNone/>
            </a:pPr>
            <a:r>
              <a:rPr lang="fr-FR" sz="1800" dirty="0">
                <a:solidFill>
                  <a:schemeClr val="bg1">
                    <a:lumMod val="50000"/>
                  </a:schemeClr>
                </a:solidFill>
              </a:rPr>
              <a:t>Note: FSC a révisé ses principes et </a:t>
            </a:r>
            <a:r>
              <a:rPr lang="fr-FR" sz="1800" dirty="0" smtClean="0">
                <a:solidFill>
                  <a:schemeClr val="bg1">
                    <a:lumMod val="50000"/>
                  </a:schemeClr>
                </a:solidFill>
              </a:rPr>
              <a:t>critères. Les P&amp;C (ci-dessous </a:t>
            </a:r>
            <a:r>
              <a:rPr lang="fr-FR" sz="1800" dirty="0">
                <a:solidFill>
                  <a:schemeClr val="bg1">
                    <a:lumMod val="50000"/>
                  </a:schemeClr>
                </a:solidFill>
              </a:rPr>
              <a:t>entre parenthèses) révisé </a:t>
            </a:r>
            <a:r>
              <a:rPr lang="fr-FR" sz="1800" dirty="0" smtClean="0">
                <a:solidFill>
                  <a:schemeClr val="bg1">
                    <a:lumMod val="50000"/>
                  </a:schemeClr>
                </a:solidFill>
              </a:rPr>
              <a:t>s ont </a:t>
            </a:r>
            <a:r>
              <a:rPr lang="fr-FR" sz="1800" dirty="0">
                <a:solidFill>
                  <a:schemeClr val="bg1">
                    <a:lumMod val="50000"/>
                  </a:schemeClr>
                </a:solidFill>
              </a:rPr>
              <a:t>été approuvé </a:t>
            </a:r>
            <a:r>
              <a:rPr lang="fr-FR" sz="1800" dirty="0" smtClean="0">
                <a:solidFill>
                  <a:schemeClr val="bg1">
                    <a:lumMod val="50000"/>
                  </a:schemeClr>
                </a:solidFill>
              </a:rPr>
              <a:t>s en </a:t>
            </a:r>
            <a:r>
              <a:rPr lang="fr-FR" sz="1800" dirty="0">
                <a:solidFill>
                  <a:schemeClr val="bg1">
                    <a:lumMod val="50000"/>
                  </a:schemeClr>
                </a:solidFill>
              </a:rPr>
              <a:t>Février 2012. Néanmoins, ils ne doivent pas être </a:t>
            </a:r>
            <a:r>
              <a:rPr lang="fr-FR" sz="1800" dirty="0" smtClean="0">
                <a:solidFill>
                  <a:schemeClr val="bg1">
                    <a:lumMod val="50000"/>
                  </a:schemeClr>
                </a:solidFill>
              </a:rPr>
              <a:t>utilisés </a:t>
            </a:r>
            <a:r>
              <a:rPr lang="fr-FR" sz="1800" dirty="0">
                <a:solidFill>
                  <a:schemeClr val="bg1">
                    <a:lumMod val="50000"/>
                  </a:schemeClr>
                </a:solidFill>
              </a:rPr>
              <a:t>pour l'audit </a:t>
            </a:r>
            <a:r>
              <a:rPr lang="fr-FR" sz="1800" dirty="0" smtClean="0">
                <a:solidFill>
                  <a:schemeClr val="bg1">
                    <a:lumMod val="50000"/>
                  </a:schemeClr>
                </a:solidFill>
              </a:rPr>
              <a:t>jusqu'à l'achèvement des Indicateurs </a:t>
            </a:r>
            <a:r>
              <a:rPr lang="de-DE" sz="1800" dirty="0" err="1">
                <a:solidFill>
                  <a:schemeClr val="bg1">
                    <a:lumMod val="50000"/>
                  </a:schemeClr>
                </a:solidFill>
              </a:rPr>
              <a:t>Génériques</a:t>
            </a:r>
            <a:r>
              <a:rPr lang="de-DE" sz="1800" dirty="0">
                <a:solidFill>
                  <a:schemeClr val="bg1">
                    <a:lumMod val="50000"/>
                  </a:schemeClr>
                </a:solidFill>
              </a:rPr>
              <a:t> </a:t>
            </a:r>
            <a:r>
              <a:rPr lang="de-DE" sz="1800" dirty="0" err="1">
                <a:solidFill>
                  <a:schemeClr val="bg1">
                    <a:lumMod val="50000"/>
                  </a:schemeClr>
                </a:solidFill>
              </a:rPr>
              <a:t>Internationaux</a:t>
            </a:r>
            <a:r>
              <a:rPr lang="de-DE" sz="1800" dirty="0">
                <a:solidFill>
                  <a:schemeClr val="bg1">
                    <a:lumMod val="50000"/>
                  </a:schemeClr>
                </a:solidFill>
              </a:rPr>
              <a:t> FSC </a:t>
            </a:r>
            <a:r>
              <a:rPr lang="fr-FR" sz="1800" dirty="0">
                <a:solidFill>
                  <a:schemeClr val="bg1">
                    <a:lumMod val="50000"/>
                  </a:schemeClr>
                </a:solidFill>
              </a:rPr>
              <a:t>et le processus de transfert des normes nationales </a:t>
            </a:r>
            <a:r>
              <a:rPr lang="fr-FR" sz="1800" dirty="0" smtClean="0">
                <a:solidFill>
                  <a:schemeClr val="bg1">
                    <a:lumMod val="50000"/>
                  </a:schemeClr>
                </a:solidFill>
              </a:rPr>
              <a:t>soit terminé.</a:t>
            </a:r>
            <a:endParaRPr lang="fr-FR" sz="1800" dirty="0">
              <a:solidFill>
                <a:schemeClr val="bg1">
                  <a:lumMod val="50000"/>
                </a:schemeClr>
              </a:solidFill>
            </a:endParaRPr>
          </a:p>
          <a:p>
            <a:pPr marL="0" indent="0">
              <a:buNone/>
            </a:pPr>
            <a:endParaRPr lang="fr-FR" sz="1800" b="1" dirty="0">
              <a:solidFill>
                <a:schemeClr val="bg1">
                  <a:lumMod val="50000"/>
                </a:schemeClr>
              </a:solidFill>
            </a:endParaRPr>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pPr/>
              <a:t>25</a:t>
            </a:fld>
            <a:endParaRPr lang="zh-TW" altLang="en-US"/>
          </a:p>
        </p:txBody>
      </p:sp>
      <p:sp>
        <p:nvSpPr>
          <p:cNvPr id="6" name="Content Placeholder 4"/>
          <p:cNvSpPr txBox="1">
            <a:spLocks/>
          </p:cNvSpPr>
          <p:nvPr/>
        </p:nvSpPr>
        <p:spPr>
          <a:xfrm>
            <a:off x="511627" y="2942897"/>
            <a:ext cx="10997201" cy="353819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400" dirty="0" smtClean="0">
                <a:solidFill>
                  <a:srgbClr val="006600"/>
                </a:solidFill>
              </a:rPr>
              <a:t>Principe 1: </a:t>
            </a:r>
            <a:r>
              <a:rPr lang="fr-FR" sz="2400" dirty="0" smtClean="0"/>
              <a:t>Respect des lois et des principes du FSC (Respect des lois)</a:t>
            </a:r>
          </a:p>
          <a:p>
            <a:r>
              <a:rPr lang="fr-FR" sz="2400" dirty="0" smtClean="0">
                <a:solidFill>
                  <a:srgbClr val="006600"/>
                </a:solidFill>
              </a:rPr>
              <a:t>Principe 2: </a:t>
            </a:r>
            <a:r>
              <a:rPr lang="fr-FR" sz="2400" dirty="0" smtClean="0"/>
              <a:t>Propriété foncière, droits d’usage et responsabilités (Droits des travailleurs et conditions d’emploi)</a:t>
            </a:r>
          </a:p>
          <a:p>
            <a:r>
              <a:rPr lang="fr-FR" sz="2400" dirty="0" smtClean="0">
                <a:solidFill>
                  <a:srgbClr val="006600"/>
                </a:solidFill>
              </a:rPr>
              <a:t>Principe 3: </a:t>
            </a:r>
            <a:r>
              <a:rPr lang="fr-FR" sz="2400" dirty="0" smtClean="0"/>
              <a:t>Droits des peuples autochtones (Droits des peuples autochtones)</a:t>
            </a:r>
          </a:p>
          <a:p>
            <a:r>
              <a:rPr lang="fr-FR" sz="2400" dirty="0" smtClean="0">
                <a:solidFill>
                  <a:srgbClr val="006600"/>
                </a:solidFill>
              </a:rPr>
              <a:t>Principe 4: </a:t>
            </a:r>
            <a:r>
              <a:rPr lang="fr-FR" sz="2400" dirty="0" smtClean="0"/>
              <a:t>Relations communautaires et droits des travailleurs (Relations communautaires)</a:t>
            </a:r>
          </a:p>
          <a:p>
            <a:r>
              <a:rPr lang="fr-FR" sz="2400" dirty="0" smtClean="0">
                <a:solidFill>
                  <a:srgbClr val="006600"/>
                </a:solidFill>
              </a:rPr>
              <a:t>Principe 5: </a:t>
            </a:r>
            <a:r>
              <a:rPr lang="fr-FR" sz="2400" dirty="0" smtClean="0"/>
              <a:t>Prestations de la forêt (Prestations de la forêt)</a:t>
            </a:r>
            <a:endParaRPr lang="fr-FR" sz="2400" dirty="0"/>
          </a:p>
        </p:txBody>
      </p:sp>
    </p:spTree>
    <p:extLst>
      <p:ext uri="{BB962C8B-B14F-4D97-AF65-F5344CB8AC3E}">
        <p14:creationId xmlns:p14="http://schemas.microsoft.com/office/powerpoint/2010/main" val="3054111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9" y="1158513"/>
            <a:ext cx="8229600" cy="1143000"/>
          </a:xfrm>
        </p:spPr>
        <p:txBody>
          <a:bodyPr/>
          <a:lstStyle/>
          <a:p>
            <a:r>
              <a:rPr lang="fr-FR" dirty="0">
                <a:solidFill>
                  <a:srgbClr val="006600"/>
                </a:solidFill>
              </a:rPr>
              <a:t>FSC® </a:t>
            </a:r>
            <a:r>
              <a:rPr lang="fr-FR" dirty="0" smtClean="0">
                <a:solidFill>
                  <a:srgbClr val="006600"/>
                </a:solidFill>
              </a:rPr>
              <a:t>– 10 principes révisés </a:t>
            </a:r>
            <a:r>
              <a:rPr lang="en-GB" dirty="0">
                <a:solidFill>
                  <a:srgbClr val="006600"/>
                </a:solidFill>
              </a:rPr>
              <a:t>(2/2)</a:t>
            </a:r>
            <a:endParaRPr lang="fr-FR" dirty="0">
              <a:solidFill>
                <a:srgbClr val="006600"/>
              </a:solidFill>
            </a:endParaRPr>
          </a:p>
        </p:txBody>
      </p:sp>
      <p:sp>
        <p:nvSpPr>
          <p:cNvPr id="5" name="Content Placeholder 4"/>
          <p:cNvSpPr>
            <a:spLocks noGrp="1"/>
          </p:cNvSpPr>
          <p:nvPr>
            <p:ph idx="1"/>
          </p:nvPr>
        </p:nvSpPr>
        <p:spPr>
          <a:xfrm>
            <a:off x="359228" y="2206625"/>
            <a:ext cx="9523325" cy="4525963"/>
          </a:xfrm>
        </p:spPr>
        <p:txBody>
          <a:bodyPr>
            <a:noAutofit/>
          </a:bodyPr>
          <a:lstStyle/>
          <a:p>
            <a:r>
              <a:rPr lang="fr-FR" sz="2200" dirty="0" smtClean="0">
                <a:solidFill>
                  <a:srgbClr val="006600"/>
                </a:solidFill>
              </a:rPr>
              <a:t>Principe 6: </a:t>
            </a:r>
            <a:r>
              <a:rPr lang="fr-FR" sz="2200" dirty="0" smtClean="0"/>
              <a:t>Impact environnemental</a:t>
            </a:r>
            <a:r>
              <a:rPr lang="fr-FR" sz="2200" dirty="0"/>
              <a:t> </a:t>
            </a:r>
            <a:r>
              <a:rPr lang="fr-FR" sz="2200" dirty="0" smtClean="0"/>
              <a:t>(Valeurs et impacts environnementaux)</a:t>
            </a:r>
          </a:p>
          <a:p>
            <a:r>
              <a:rPr lang="fr-FR" sz="2200" dirty="0" smtClean="0">
                <a:solidFill>
                  <a:srgbClr val="006600"/>
                </a:solidFill>
              </a:rPr>
              <a:t>Principe 7: </a:t>
            </a:r>
            <a:r>
              <a:rPr lang="fr-FR" sz="2200" dirty="0" smtClean="0"/>
              <a:t>Plan de gestion</a:t>
            </a:r>
            <a:r>
              <a:rPr lang="fr-FR" sz="2200" dirty="0"/>
              <a:t> </a:t>
            </a:r>
            <a:r>
              <a:rPr lang="fr-FR" sz="2200" dirty="0" smtClean="0"/>
              <a:t>(Plan de gestion)</a:t>
            </a:r>
          </a:p>
          <a:p>
            <a:r>
              <a:rPr lang="fr-FR" sz="2200" dirty="0" smtClean="0">
                <a:solidFill>
                  <a:srgbClr val="006600"/>
                </a:solidFill>
              </a:rPr>
              <a:t>Principe 8: </a:t>
            </a:r>
            <a:r>
              <a:rPr lang="fr-FR" sz="2200" dirty="0" smtClean="0"/>
              <a:t>Suivi et évaluation</a:t>
            </a:r>
            <a:r>
              <a:rPr lang="fr-FR" sz="2200" dirty="0"/>
              <a:t> </a:t>
            </a:r>
            <a:r>
              <a:rPr lang="fr-FR" sz="2200" dirty="0" smtClean="0"/>
              <a:t>(Suivi et évaluation)</a:t>
            </a:r>
          </a:p>
          <a:p>
            <a:r>
              <a:rPr lang="fr-FR" sz="2200" dirty="0" smtClean="0">
                <a:solidFill>
                  <a:srgbClr val="006600"/>
                </a:solidFill>
              </a:rPr>
              <a:t>Principe 9: </a:t>
            </a:r>
            <a:r>
              <a:rPr lang="fr-FR" sz="2200" dirty="0" smtClean="0"/>
              <a:t>Conservation des forêts avec une haute valeur de conservation</a:t>
            </a:r>
            <a:r>
              <a:rPr lang="fr-FR" sz="2200" dirty="0"/>
              <a:t> </a:t>
            </a:r>
            <a:r>
              <a:rPr lang="fr-FR" sz="2200" dirty="0" smtClean="0"/>
              <a:t>(Hautes valeurs de conservation)</a:t>
            </a:r>
          </a:p>
          <a:p>
            <a:r>
              <a:rPr lang="fr-FR" sz="2200" dirty="0" smtClean="0">
                <a:solidFill>
                  <a:srgbClr val="006600"/>
                </a:solidFill>
              </a:rPr>
              <a:t>Principe 10: </a:t>
            </a:r>
            <a:r>
              <a:rPr lang="fr-FR" sz="2200" dirty="0" smtClean="0"/>
              <a:t>Plantations</a:t>
            </a:r>
            <a:r>
              <a:rPr lang="fr-FR" sz="2200" dirty="0"/>
              <a:t> </a:t>
            </a:r>
            <a:r>
              <a:rPr lang="fr-FR" sz="2200" dirty="0" smtClean="0"/>
              <a:t>(Mise en œuvre des activités de gestion)</a:t>
            </a:r>
            <a:endParaRPr lang="fr-FR" sz="2200" dirty="0"/>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pPr/>
              <a:t>26</a:t>
            </a:fld>
            <a:endParaRPr lang="zh-TW" altLang="en-US"/>
          </a:p>
        </p:txBody>
      </p:sp>
    </p:spTree>
    <p:extLst>
      <p:ext uri="{BB962C8B-B14F-4D97-AF65-F5344CB8AC3E}">
        <p14:creationId xmlns:p14="http://schemas.microsoft.com/office/powerpoint/2010/main" val="30913919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4" y="1192548"/>
            <a:ext cx="8229600" cy="1143000"/>
          </a:xfrm>
        </p:spPr>
        <p:txBody>
          <a:bodyPr/>
          <a:lstStyle/>
          <a:p>
            <a:r>
              <a:rPr lang="fr-FR" dirty="0" smtClean="0">
                <a:solidFill>
                  <a:srgbClr val="006600"/>
                </a:solidFill>
              </a:rPr>
              <a:t>Norme PEFC: Critères (1/2)</a:t>
            </a:r>
            <a:endParaRPr lang="en-GB" dirty="0">
              <a:solidFill>
                <a:srgbClr val="006600"/>
              </a:solidFill>
            </a:endParaRPr>
          </a:p>
        </p:txBody>
      </p:sp>
      <p:sp>
        <p:nvSpPr>
          <p:cNvPr id="4" name="Slide Number Placeholder 3"/>
          <p:cNvSpPr>
            <a:spLocks noGrp="1"/>
          </p:cNvSpPr>
          <p:nvPr>
            <p:ph type="sldNum" sz="quarter" idx="12"/>
          </p:nvPr>
        </p:nvSpPr>
        <p:spPr/>
        <p:txBody>
          <a:bodyPr/>
          <a:lstStyle/>
          <a:p>
            <a:fld id="{E4D32A41-D18F-442E-A9D4-18F3FD27B302}" type="slidenum">
              <a:rPr lang="zh-TW" altLang="en-US" smtClean="0"/>
              <a:pPr/>
              <a:t>27</a:t>
            </a:fld>
            <a:endParaRPr lang="zh-TW" altLang="en-US"/>
          </a:p>
        </p:txBody>
      </p:sp>
      <p:sp>
        <p:nvSpPr>
          <p:cNvPr id="5" name="Content Placeholder 2"/>
          <p:cNvSpPr txBox="1">
            <a:spLocks/>
          </p:cNvSpPr>
          <p:nvPr/>
        </p:nvSpPr>
        <p:spPr>
          <a:xfrm>
            <a:off x="522513" y="2159876"/>
            <a:ext cx="10860190" cy="461345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dirty="0"/>
              <a:t>Les </a:t>
            </a:r>
            <a:r>
              <a:rPr lang="en-US" sz="2400" dirty="0" err="1"/>
              <a:t>normes</a:t>
            </a:r>
            <a:r>
              <a:rPr lang="en-US" sz="2400" dirty="0"/>
              <a:t> </a:t>
            </a:r>
            <a:r>
              <a:rPr lang="en-US" sz="2400" dirty="0" err="1"/>
              <a:t>sont</a:t>
            </a:r>
            <a:r>
              <a:rPr lang="en-US" sz="2400" dirty="0"/>
              <a:t> </a:t>
            </a:r>
            <a:r>
              <a:rPr lang="en-US" sz="2400" dirty="0" err="1"/>
              <a:t>élaborées</a:t>
            </a:r>
            <a:r>
              <a:rPr lang="en-US" sz="2400" dirty="0"/>
              <a:t> par un </a:t>
            </a:r>
            <a:r>
              <a:rPr lang="en-US" sz="2400" dirty="0" err="1"/>
              <a:t>groupe</a:t>
            </a:r>
            <a:r>
              <a:rPr lang="en-US" sz="2400" dirty="0"/>
              <a:t> de travail </a:t>
            </a:r>
            <a:r>
              <a:rPr lang="en-US" sz="2400" dirty="0" err="1"/>
              <a:t>établissant</a:t>
            </a:r>
            <a:r>
              <a:rPr lang="en-US" sz="2400" dirty="0"/>
              <a:t> des </a:t>
            </a:r>
            <a:r>
              <a:rPr lang="en-US" sz="2400" dirty="0" err="1"/>
              <a:t>normes</a:t>
            </a:r>
            <a:r>
              <a:rPr lang="en-US" sz="2400" dirty="0"/>
              <a:t> au </a:t>
            </a:r>
            <a:r>
              <a:rPr lang="en-US" sz="2400" dirty="0" err="1"/>
              <a:t>niveau</a:t>
            </a:r>
            <a:r>
              <a:rPr lang="en-US" sz="2400" dirty="0"/>
              <a:t> national. </a:t>
            </a:r>
            <a:r>
              <a:rPr lang="fr-FR" sz="2400" dirty="0"/>
              <a:t>Ce groupe de </a:t>
            </a:r>
            <a:r>
              <a:rPr lang="fr-FR" sz="2400" dirty="0" smtClean="0"/>
              <a:t>travail a été créé </a:t>
            </a:r>
            <a:r>
              <a:rPr lang="fr-FR" sz="2400" dirty="0"/>
              <a:t>par un organisme de normalisation.</a:t>
            </a:r>
            <a:endParaRPr lang="de-DE" sz="2400" dirty="0"/>
          </a:p>
          <a:p>
            <a:pPr marL="0" indent="0">
              <a:buNone/>
            </a:pPr>
            <a:r>
              <a:rPr lang="fr-FR" sz="2400" dirty="0" smtClean="0"/>
              <a:t>PEFC </a:t>
            </a:r>
            <a:r>
              <a:rPr lang="fr-FR" sz="2400" dirty="0"/>
              <a:t>complète ces principes, critères et indicateurs avec des exigences supplémentaires développés par des processus multi-acteurs.</a:t>
            </a:r>
            <a:endParaRPr lang="de-DE" sz="2400" dirty="0"/>
          </a:p>
          <a:p>
            <a:pPr marL="0" indent="0">
              <a:buNone/>
            </a:pPr>
            <a:endParaRPr lang="fr-FR" sz="2400" dirty="0" smtClean="0">
              <a:solidFill>
                <a:srgbClr val="006600"/>
              </a:solidFill>
            </a:endParaRPr>
          </a:p>
          <a:p>
            <a:r>
              <a:rPr lang="fr-FR" sz="2400" dirty="0" smtClean="0">
                <a:solidFill>
                  <a:srgbClr val="006600"/>
                </a:solidFill>
              </a:rPr>
              <a:t>Critère 1: </a:t>
            </a:r>
            <a:r>
              <a:rPr lang="fr-FR" sz="2400" dirty="0" smtClean="0"/>
              <a:t>Conservation et </a:t>
            </a:r>
            <a:r>
              <a:rPr lang="fr-FR" sz="2400" dirty="0" smtClean="0">
                <a:solidFill>
                  <a:srgbClr val="006600"/>
                </a:solidFill>
              </a:rPr>
              <a:t>amélioration appropriée des ressources forestières</a:t>
            </a:r>
            <a:r>
              <a:rPr lang="fr-FR" sz="2400" dirty="0" smtClean="0">
                <a:solidFill>
                  <a:srgbClr val="FF0000"/>
                </a:solidFill>
              </a:rPr>
              <a:t> </a:t>
            </a:r>
            <a:r>
              <a:rPr lang="fr-FR" sz="2400" dirty="0" smtClean="0"/>
              <a:t>et de leur contribution aux cycles mondiaux du carbone.</a:t>
            </a:r>
          </a:p>
          <a:p>
            <a:r>
              <a:rPr lang="fr-FR" sz="2400" dirty="0" smtClean="0">
                <a:solidFill>
                  <a:srgbClr val="006600"/>
                </a:solidFill>
              </a:rPr>
              <a:t>Critère 2:</a:t>
            </a:r>
            <a:r>
              <a:rPr lang="fr-FR" sz="2400" dirty="0" smtClean="0"/>
              <a:t> Maintien de la </a:t>
            </a:r>
            <a:r>
              <a:rPr lang="fr-FR" sz="2400" dirty="0" smtClean="0">
                <a:solidFill>
                  <a:srgbClr val="006600"/>
                </a:solidFill>
              </a:rPr>
              <a:t>santé et de la vitalité </a:t>
            </a:r>
            <a:r>
              <a:rPr lang="fr-FR" sz="2400" dirty="0" smtClean="0"/>
              <a:t>des écosystèmes forestiers.</a:t>
            </a:r>
            <a:endParaRPr lang="fr-FR" sz="2400" dirty="0" smtClean="0">
              <a:solidFill>
                <a:srgbClr val="006600"/>
              </a:solidFill>
            </a:endParaRPr>
          </a:p>
          <a:p>
            <a:r>
              <a:rPr lang="fr-FR" sz="2400" dirty="0" smtClean="0">
                <a:solidFill>
                  <a:srgbClr val="006600"/>
                </a:solidFill>
              </a:rPr>
              <a:t>Critère 3: </a:t>
            </a:r>
            <a:r>
              <a:rPr lang="fr-FR" sz="2400" dirty="0" smtClean="0"/>
              <a:t>Maintien et encouragement des </a:t>
            </a:r>
            <a:r>
              <a:rPr lang="fr-FR" sz="2400" dirty="0" smtClean="0">
                <a:solidFill>
                  <a:srgbClr val="006600"/>
                </a:solidFill>
              </a:rPr>
              <a:t>fonctions de production </a:t>
            </a:r>
            <a:r>
              <a:rPr lang="fr-FR" sz="2400" dirty="0" smtClean="0"/>
              <a:t>des forêts (bois et hors bois).</a:t>
            </a:r>
          </a:p>
        </p:txBody>
      </p:sp>
    </p:spTree>
    <p:extLst>
      <p:ext uri="{BB962C8B-B14F-4D97-AF65-F5344CB8AC3E}">
        <p14:creationId xmlns:p14="http://schemas.microsoft.com/office/powerpoint/2010/main" val="5100274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4" y="1192548"/>
            <a:ext cx="8229600" cy="1143000"/>
          </a:xfrm>
        </p:spPr>
        <p:txBody>
          <a:bodyPr/>
          <a:lstStyle/>
          <a:p>
            <a:r>
              <a:rPr lang="fr-FR" dirty="0" smtClean="0">
                <a:solidFill>
                  <a:srgbClr val="006600"/>
                </a:solidFill>
              </a:rPr>
              <a:t>Norme </a:t>
            </a:r>
            <a:r>
              <a:rPr lang="fr-FR" dirty="0">
                <a:solidFill>
                  <a:srgbClr val="006600"/>
                </a:solidFill>
              </a:rPr>
              <a:t>PEFC: Critères </a:t>
            </a:r>
            <a:r>
              <a:rPr lang="fr-FR" dirty="0" smtClean="0">
                <a:solidFill>
                  <a:srgbClr val="006600"/>
                </a:solidFill>
              </a:rPr>
              <a:t>(2/2</a:t>
            </a:r>
            <a:r>
              <a:rPr lang="fr-FR" dirty="0">
                <a:solidFill>
                  <a:srgbClr val="006600"/>
                </a:solidFill>
              </a:rPr>
              <a:t>)</a:t>
            </a:r>
            <a:endParaRPr lang="en-GB" dirty="0">
              <a:solidFill>
                <a:srgbClr val="006600"/>
              </a:solidFill>
            </a:endParaRPr>
          </a:p>
        </p:txBody>
      </p:sp>
      <p:sp>
        <p:nvSpPr>
          <p:cNvPr id="3" name="Content Placeholder 2"/>
          <p:cNvSpPr>
            <a:spLocks noGrp="1"/>
          </p:cNvSpPr>
          <p:nvPr>
            <p:ph idx="1"/>
          </p:nvPr>
        </p:nvSpPr>
        <p:spPr>
          <a:xfrm>
            <a:off x="370113" y="2206626"/>
            <a:ext cx="10365619" cy="4414308"/>
          </a:xfrm>
        </p:spPr>
        <p:txBody>
          <a:bodyPr>
            <a:noAutofit/>
          </a:bodyPr>
          <a:lstStyle/>
          <a:p>
            <a:r>
              <a:rPr lang="fr-FR" sz="2400" dirty="0" smtClean="0">
                <a:solidFill>
                  <a:srgbClr val="006600"/>
                </a:solidFill>
              </a:rPr>
              <a:t>Critère 4: </a:t>
            </a:r>
            <a:r>
              <a:rPr lang="fr-FR" sz="2400" dirty="0" smtClean="0"/>
              <a:t>Maintien, conservation et amélioration appropriée de la </a:t>
            </a:r>
            <a:r>
              <a:rPr lang="fr-FR" sz="2400" dirty="0" smtClean="0">
                <a:solidFill>
                  <a:srgbClr val="006600"/>
                </a:solidFill>
              </a:rPr>
              <a:t>diversité biologique </a:t>
            </a:r>
            <a:r>
              <a:rPr lang="fr-FR" sz="2400" dirty="0" smtClean="0"/>
              <a:t>dans les écosystèmes forestiers.</a:t>
            </a:r>
          </a:p>
          <a:p>
            <a:r>
              <a:rPr lang="fr-FR" sz="2400" dirty="0" smtClean="0">
                <a:solidFill>
                  <a:srgbClr val="006600"/>
                </a:solidFill>
              </a:rPr>
              <a:t>Critère 5: </a:t>
            </a:r>
            <a:r>
              <a:rPr lang="fr-FR" sz="2400" dirty="0" smtClean="0"/>
              <a:t>Maintien et amélioration appropriée des </a:t>
            </a:r>
            <a:r>
              <a:rPr lang="fr-FR" sz="2400" dirty="0" smtClean="0">
                <a:solidFill>
                  <a:srgbClr val="006600"/>
                </a:solidFill>
              </a:rPr>
              <a:t>fonctions de protection </a:t>
            </a:r>
            <a:r>
              <a:rPr lang="fr-FR" sz="2400" dirty="0" smtClean="0"/>
              <a:t>de la gestion des forêts (notamment sols et eaux).</a:t>
            </a:r>
          </a:p>
          <a:p>
            <a:r>
              <a:rPr lang="fr-FR" sz="2400" dirty="0" smtClean="0">
                <a:solidFill>
                  <a:srgbClr val="006600"/>
                </a:solidFill>
              </a:rPr>
              <a:t>Critère 6: </a:t>
            </a:r>
            <a:r>
              <a:rPr lang="fr-FR" sz="2400" dirty="0" smtClean="0"/>
              <a:t>Maintien d’autres </a:t>
            </a:r>
            <a:r>
              <a:rPr lang="fr-FR" sz="2400" dirty="0" smtClean="0">
                <a:solidFill>
                  <a:srgbClr val="006600"/>
                </a:solidFill>
              </a:rPr>
              <a:t>fonctions </a:t>
            </a:r>
            <a:r>
              <a:rPr lang="fr-FR" sz="2400" dirty="0" smtClean="0"/>
              <a:t>et conditions </a:t>
            </a:r>
            <a:r>
              <a:rPr lang="fr-FR" sz="2400" dirty="0" smtClean="0">
                <a:solidFill>
                  <a:srgbClr val="006600"/>
                </a:solidFill>
              </a:rPr>
              <a:t>socioéconomiques.</a:t>
            </a:r>
            <a:endParaRPr lang="fr-FR" sz="2400" dirty="0" smtClean="0"/>
          </a:p>
          <a:p>
            <a:r>
              <a:rPr lang="fr-FR" sz="2400" dirty="0" smtClean="0">
                <a:solidFill>
                  <a:srgbClr val="006600"/>
                </a:solidFill>
              </a:rPr>
              <a:t>Critère 7: </a:t>
            </a:r>
            <a:r>
              <a:rPr lang="fr-FR" sz="2400" dirty="0" smtClean="0"/>
              <a:t>Respect des exigences légales.</a:t>
            </a:r>
            <a:endParaRPr lang="fr-FR" sz="2400" dirty="0">
              <a:solidFill>
                <a:srgbClr val="006600"/>
              </a:solidFill>
            </a:endParaRPr>
          </a:p>
        </p:txBody>
      </p:sp>
      <p:sp>
        <p:nvSpPr>
          <p:cNvPr id="4" name="Slide Number Placeholder 3"/>
          <p:cNvSpPr>
            <a:spLocks noGrp="1"/>
          </p:cNvSpPr>
          <p:nvPr>
            <p:ph type="sldNum" sz="quarter" idx="12"/>
          </p:nvPr>
        </p:nvSpPr>
        <p:spPr/>
        <p:txBody>
          <a:bodyPr/>
          <a:lstStyle/>
          <a:p>
            <a:fld id="{E4D32A41-D18F-442E-A9D4-18F3FD27B302}" type="slidenum">
              <a:rPr lang="zh-TW" altLang="en-US" smtClean="0"/>
              <a:pPr/>
              <a:t>28</a:t>
            </a:fld>
            <a:endParaRPr lang="zh-TW" altLang="en-US"/>
          </a:p>
        </p:txBody>
      </p:sp>
    </p:spTree>
    <p:extLst>
      <p:ext uri="{BB962C8B-B14F-4D97-AF65-F5344CB8AC3E}">
        <p14:creationId xmlns:p14="http://schemas.microsoft.com/office/powerpoint/2010/main" val="322328476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1886" y="1197429"/>
            <a:ext cx="8229600" cy="1143000"/>
          </a:xfrm>
        </p:spPr>
        <p:txBody>
          <a:bodyPr/>
          <a:lstStyle/>
          <a:p>
            <a:r>
              <a:rPr lang="fr-FR" dirty="0" smtClean="0">
                <a:solidFill>
                  <a:srgbClr val="006600"/>
                </a:solidFill>
              </a:rPr>
              <a:t>Accréditation: comparaison entre FSC et PEFC</a:t>
            </a:r>
            <a:endParaRPr lang="fr-FR" dirty="0">
              <a:solidFill>
                <a:srgbClr val="0066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56659849"/>
              </p:ext>
            </p:extLst>
          </p:nvPr>
        </p:nvGraphicFramePr>
        <p:xfrm>
          <a:off x="448051" y="2136523"/>
          <a:ext cx="11192014" cy="4028059"/>
        </p:xfrm>
        <a:graphic>
          <a:graphicData uri="http://schemas.openxmlformats.org/drawingml/2006/table">
            <a:tbl>
              <a:tblPr firstRow="1" bandRow="1">
                <a:tableStyleId>{F5AB1C69-6EDB-4FF4-983F-18BD219EF322}</a:tableStyleId>
              </a:tblPr>
              <a:tblGrid>
                <a:gridCol w="5596007"/>
                <a:gridCol w="5596007"/>
              </a:tblGrid>
              <a:tr h="367222">
                <a:tc>
                  <a:txBody>
                    <a:bodyPr/>
                    <a:lstStyle/>
                    <a:p>
                      <a:r>
                        <a:rPr lang="fr-FR" sz="2000" noProof="0" dirty="0" smtClean="0"/>
                        <a:t>FSC</a:t>
                      </a:r>
                      <a:r>
                        <a:rPr lang="de-DE" sz="2000" dirty="0" smtClean="0"/>
                        <a:t>®</a:t>
                      </a:r>
                      <a:endParaRPr lang="fr-FR" sz="2000" noProof="0" dirty="0"/>
                    </a:p>
                  </a:txBody>
                  <a:tcPr marL="93312" marR="93312"/>
                </a:tc>
                <a:tc>
                  <a:txBody>
                    <a:bodyPr/>
                    <a:lstStyle/>
                    <a:p>
                      <a:r>
                        <a:rPr lang="fr-FR" sz="2000" noProof="0" dirty="0" smtClean="0"/>
                        <a:t>PEFC</a:t>
                      </a:r>
                      <a:endParaRPr lang="fr-FR" sz="2000" noProof="0" dirty="0"/>
                    </a:p>
                  </a:txBody>
                  <a:tcPr marL="93312" marR="93312"/>
                </a:tc>
              </a:tr>
              <a:tr h="93217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noProof="0" dirty="0" smtClean="0"/>
                        <a:t>Accréditation des OC réalisée par un organisme centralisé: Accreditation Services International (ASI).</a:t>
                      </a:r>
                    </a:p>
                  </a:txBody>
                  <a:tcPr marL="93312" marR="933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noProof="0" dirty="0" smtClean="0"/>
                        <a:t>Accréditation réalisée par des organismes d’accréditation nationaux, par ex. UKAS au Royaume-Uni, Conseil canadien des normes (CCN).</a:t>
                      </a:r>
                    </a:p>
                  </a:txBody>
                  <a:tcPr marL="93312" marR="93312"/>
                </a:tc>
              </a:tr>
              <a:tr h="149713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noProof="0" dirty="0" smtClean="0"/>
                        <a:t>Les procédures de l’ASI sont conformes aux exigences générales de l’ISO 17011 pour les organismes d’accréditation chargés d’évaluer et d’accréditer les organismes d’évaluation de la conformité. </a:t>
                      </a:r>
                    </a:p>
                  </a:txBody>
                  <a:tcPr marL="93312" marR="933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noProof="0" dirty="0" smtClean="0"/>
                        <a:t>Mise en œuvre des procédures de l’ISO/IEC 17011:2004.</a:t>
                      </a:r>
                    </a:p>
                  </a:txBody>
                  <a:tcPr marL="93312" marR="93312"/>
                </a:tc>
              </a:tr>
              <a:tr h="101053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noProof="0" dirty="0" smtClean="0"/>
                        <a:t>Spécifiquement pour la certification des forêts</a:t>
                      </a:r>
                      <a:r>
                        <a:rPr lang="fr-FR" sz="2000" baseline="0" noProof="0" dirty="0" smtClean="0"/>
                        <a:t> et </a:t>
                      </a:r>
                      <a:r>
                        <a:rPr lang="fr-FR" sz="2000" baseline="0" noProof="0" dirty="0" smtClean="0">
                          <a:solidFill>
                            <a:schemeClr val="tx1"/>
                          </a:solidFill>
                        </a:rPr>
                        <a:t>des </a:t>
                      </a:r>
                      <a:r>
                        <a:rPr lang="fr-FR" sz="2000" dirty="0" smtClean="0">
                          <a:solidFill>
                            <a:schemeClr val="tx1"/>
                          </a:solidFill>
                        </a:rPr>
                        <a:t>chaînes de contrôle (</a:t>
                      </a:r>
                      <a:r>
                        <a:rPr lang="fr-FR" sz="2000" dirty="0" err="1" smtClean="0">
                          <a:solidFill>
                            <a:schemeClr val="tx1"/>
                          </a:solidFill>
                        </a:rPr>
                        <a:t>CdC</a:t>
                      </a:r>
                      <a:r>
                        <a:rPr lang="fr-FR" sz="2000" dirty="0" smtClean="0">
                          <a:solidFill>
                            <a:schemeClr val="tx1"/>
                          </a:solidFill>
                        </a:rPr>
                        <a:t>).</a:t>
                      </a:r>
                      <a:endParaRPr lang="fr-FR" sz="2000" noProof="0" dirty="0" smtClean="0">
                        <a:solidFill>
                          <a:schemeClr val="tx1"/>
                        </a:solidFill>
                      </a:endParaRPr>
                    </a:p>
                  </a:txBody>
                  <a:tcPr marL="93312" marR="933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b="0" kern="1200" dirty="0" smtClean="0">
                          <a:solidFill>
                            <a:schemeClr val="tx1"/>
                          </a:solidFill>
                          <a:effectLst/>
                          <a:latin typeface="+mn-lt"/>
                          <a:ea typeface="+mn-ea"/>
                          <a:cs typeface="+mn-cs"/>
                        </a:rPr>
                        <a:t>Norme de gestion de la forêt pertinente doit </a:t>
                      </a:r>
                      <a:r>
                        <a:rPr lang="fr-FR" sz="2000" noProof="0" dirty="0" smtClean="0"/>
                        <a:t>être </a:t>
                      </a:r>
                      <a:r>
                        <a:rPr lang="fr-FR" sz="2000" b="0" kern="1200" dirty="0" smtClean="0">
                          <a:solidFill>
                            <a:schemeClr val="tx1"/>
                          </a:solidFill>
                          <a:effectLst/>
                          <a:latin typeface="+mn-lt"/>
                          <a:ea typeface="+mn-ea"/>
                          <a:cs typeface="+mn-cs"/>
                        </a:rPr>
                        <a:t>couverte par la portée d'accréditation.</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2000" noProof="0" dirty="0" smtClean="0"/>
                    </a:p>
                  </a:txBody>
                  <a:tcPr marL="93312" marR="93312"/>
                </a:tc>
              </a:tr>
            </a:tbl>
          </a:graphicData>
        </a:graphic>
      </p:graphicFrame>
      <p:sp>
        <p:nvSpPr>
          <p:cNvPr id="3" name="Slide Number Placeholder 2"/>
          <p:cNvSpPr>
            <a:spLocks noGrp="1"/>
          </p:cNvSpPr>
          <p:nvPr>
            <p:ph type="sldNum" sz="quarter" idx="12"/>
          </p:nvPr>
        </p:nvSpPr>
        <p:spPr/>
        <p:txBody>
          <a:bodyPr/>
          <a:lstStyle/>
          <a:p>
            <a:fld id="{E4D32A41-D18F-442E-A9D4-18F3FD27B302}" type="slidenum">
              <a:rPr lang="zh-TW" altLang="en-US" smtClean="0"/>
              <a:pPr/>
              <a:t>29</a:t>
            </a:fld>
            <a:endParaRPr lang="zh-TW" altLang="en-US"/>
          </a:p>
        </p:txBody>
      </p:sp>
    </p:spTree>
    <p:extLst>
      <p:ext uri="{BB962C8B-B14F-4D97-AF65-F5344CB8AC3E}">
        <p14:creationId xmlns:p14="http://schemas.microsoft.com/office/powerpoint/2010/main" val="33049052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59228" y="1175657"/>
            <a:ext cx="8229600" cy="1143000"/>
          </a:xfrm>
        </p:spPr>
        <p:txBody>
          <a:bodyPr/>
          <a:lstStyle/>
          <a:p>
            <a:pPr eaLnBrk="1" hangingPunct="1"/>
            <a:r>
              <a:rPr lang="fr-FR" dirty="0" smtClean="0">
                <a:solidFill>
                  <a:srgbClr val="006600"/>
                </a:solidFill>
                <a:ea typeface="ヒラギノ角ゴ Pro W3" charset="0"/>
              </a:rPr>
              <a:t>Contexte historique (1/2)</a:t>
            </a:r>
            <a:endParaRPr lang="fr-FR" dirty="0">
              <a:solidFill>
                <a:srgbClr val="006600"/>
              </a:solidFill>
              <a:ea typeface="ヒラギノ角ゴ Pro W3" charset="0"/>
            </a:endParaRPr>
          </a:p>
        </p:txBody>
      </p:sp>
      <p:sp>
        <p:nvSpPr>
          <p:cNvPr id="9219" name="Rectangle 3"/>
          <p:cNvSpPr>
            <a:spLocks noGrp="1" noChangeArrowheads="1"/>
          </p:cNvSpPr>
          <p:nvPr>
            <p:ph idx="1"/>
          </p:nvPr>
        </p:nvSpPr>
        <p:spPr>
          <a:xfrm>
            <a:off x="359228" y="2214336"/>
            <a:ext cx="8229600" cy="4525963"/>
          </a:xfrm>
        </p:spPr>
        <p:txBody>
          <a:bodyPr/>
          <a:lstStyle/>
          <a:p>
            <a:pPr eaLnBrk="1" hangingPunct="1">
              <a:lnSpc>
                <a:spcPct val="90000"/>
              </a:lnSpc>
              <a:spcBef>
                <a:spcPct val="50000"/>
              </a:spcBef>
              <a:buFontTx/>
              <a:buNone/>
            </a:pPr>
            <a:r>
              <a:rPr lang="fr-FR" dirty="0" smtClean="0">
                <a:ea typeface="ヒラギノ角ゴ Pro W3" charset="0"/>
              </a:rPr>
              <a:t>Au début des années 1990, on</a:t>
            </a:r>
          </a:p>
          <a:p>
            <a:pPr eaLnBrk="1" hangingPunct="1">
              <a:lnSpc>
                <a:spcPct val="90000"/>
              </a:lnSpc>
            </a:pPr>
            <a:r>
              <a:rPr lang="fr-FR" sz="2400" dirty="0" smtClean="0">
                <a:ea typeface="ヒラギノ角ゴ Pro W3" charset="0"/>
              </a:rPr>
              <a:t>s’inquiétait de l’éventuelle destruction des ressources forestières mondiales et de leur exploitation abusive; </a:t>
            </a:r>
          </a:p>
          <a:p>
            <a:pPr eaLnBrk="1" hangingPunct="1">
              <a:lnSpc>
                <a:spcPct val="90000"/>
              </a:lnSpc>
              <a:spcBef>
                <a:spcPct val="50000"/>
              </a:spcBef>
            </a:pPr>
            <a:r>
              <a:rPr lang="fr-FR" sz="2400" dirty="0" smtClean="0">
                <a:ea typeface="ヒラギノ角ゴ Pro W3" charset="0"/>
              </a:rPr>
              <a:t>avait de plus en plus conscience de l’importance des forêts pour le développement durable; </a:t>
            </a:r>
          </a:p>
          <a:p>
            <a:pPr eaLnBrk="1" hangingPunct="1">
              <a:lnSpc>
                <a:spcPct val="90000"/>
              </a:lnSpc>
              <a:spcBef>
                <a:spcPct val="50000"/>
              </a:spcBef>
            </a:pPr>
            <a:r>
              <a:rPr lang="fr-FR" sz="2400" dirty="0" smtClean="0">
                <a:ea typeface="ヒラギノ角ゴ Pro W3" charset="0"/>
              </a:rPr>
              <a:t>était de plus en plus persuadé de la nécessité d’intégrer des valeurs sociales, environnementales et économiques  dans la gestion des ressources forestières. </a:t>
            </a:r>
          </a:p>
          <a:p>
            <a:pPr eaLnBrk="1" hangingPunct="1">
              <a:lnSpc>
                <a:spcPct val="90000"/>
              </a:lnSpc>
            </a:pPr>
            <a:endParaRPr lang="en-GB" dirty="0">
              <a:latin typeface="Arial" charset="0"/>
              <a:ea typeface="ヒラギノ角ゴ Pro W3" charset="0"/>
            </a:endParaRPr>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pPr/>
              <a:t>3</a:t>
            </a:fld>
            <a:endParaRPr lang="zh-TW" altLang="en-US"/>
          </a:p>
        </p:txBody>
      </p:sp>
      <p:pic>
        <p:nvPicPr>
          <p:cNvPr id="2" name="Picture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991600" y="2214336"/>
            <a:ext cx="3200400" cy="4105275"/>
          </a:xfrm>
          <a:prstGeom prst="rect">
            <a:avLst/>
          </a:prstGeom>
        </p:spPr>
      </p:pic>
    </p:spTree>
    <p:extLst>
      <p:ext uri="{BB962C8B-B14F-4D97-AF65-F5344CB8AC3E}">
        <p14:creationId xmlns:p14="http://schemas.microsoft.com/office/powerpoint/2010/main" val="137244593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83368"/>
            <a:ext cx="8229600" cy="1143000"/>
          </a:xfrm>
        </p:spPr>
        <p:txBody>
          <a:bodyPr/>
          <a:lstStyle/>
          <a:p>
            <a:r>
              <a:rPr lang="fr-FR" dirty="0" smtClean="0">
                <a:solidFill>
                  <a:srgbClr val="006600"/>
                </a:solidFill>
              </a:rPr>
              <a:t>Certification des chaînes de contrôle</a:t>
            </a:r>
            <a:endParaRPr lang="fr-FR" dirty="0">
              <a:solidFill>
                <a:srgbClr val="006600"/>
              </a:solidFill>
            </a:endParaRPr>
          </a:p>
        </p:txBody>
      </p:sp>
      <p:sp>
        <p:nvSpPr>
          <p:cNvPr id="3" name="Content Placeholder 2"/>
          <p:cNvSpPr>
            <a:spLocks noGrp="1"/>
          </p:cNvSpPr>
          <p:nvPr>
            <p:ph idx="1"/>
          </p:nvPr>
        </p:nvSpPr>
        <p:spPr>
          <a:xfrm>
            <a:off x="348342" y="2206625"/>
            <a:ext cx="8757109" cy="4525963"/>
          </a:xfrm>
        </p:spPr>
        <p:txBody>
          <a:bodyPr/>
          <a:lstStyle/>
          <a:p>
            <a:r>
              <a:rPr lang="fr-FR" dirty="0" smtClean="0"/>
              <a:t>Le </a:t>
            </a:r>
            <a:r>
              <a:rPr lang="fr-FR" dirty="0"/>
              <a:t>FSC® </a:t>
            </a:r>
            <a:r>
              <a:rPr lang="fr-FR" dirty="0" smtClean="0"/>
              <a:t>et le PEFC utilisent des méthodologies similaires: </a:t>
            </a:r>
          </a:p>
          <a:p>
            <a:pPr lvl="1">
              <a:buFont typeface="Arial" panose="020B0604020202020204" pitchFamily="34" charset="0"/>
              <a:buChar char="•"/>
            </a:pPr>
            <a:r>
              <a:rPr lang="fr-FR" dirty="0" smtClean="0"/>
              <a:t>Certification à 100%</a:t>
            </a:r>
          </a:p>
          <a:p>
            <a:pPr lvl="1">
              <a:buFont typeface="Arial" panose="020B0604020202020204" pitchFamily="34" charset="0"/>
              <a:buChar char="•"/>
            </a:pPr>
            <a:r>
              <a:rPr lang="fr-FR" dirty="0" smtClean="0"/>
              <a:t>Sources mixtes</a:t>
            </a:r>
          </a:p>
          <a:p>
            <a:r>
              <a:rPr lang="fr-FR" dirty="0" smtClean="0"/>
              <a:t>Les deux ont des sources inacceptables, mais les catégories diffèrent:</a:t>
            </a:r>
          </a:p>
          <a:p>
            <a:pPr lvl="1"/>
            <a:r>
              <a:rPr lang="fr-FR" dirty="0"/>
              <a:t>FSC®: </a:t>
            </a:r>
            <a:r>
              <a:rPr lang="fr-FR" dirty="0" smtClean="0"/>
              <a:t>bois </a:t>
            </a:r>
            <a:r>
              <a:rPr lang="de-DE" dirty="0" err="1" smtClean="0"/>
              <a:t>incontrôlée</a:t>
            </a:r>
            <a:r>
              <a:rPr lang="de-DE" dirty="0" smtClean="0"/>
              <a:t> </a:t>
            </a:r>
          </a:p>
          <a:p>
            <a:pPr lvl="1"/>
            <a:r>
              <a:rPr lang="fr-FR" dirty="0" smtClean="0"/>
              <a:t>PEFC: sources controversées</a:t>
            </a:r>
          </a:p>
        </p:txBody>
      </p:sp>
      <p:sp>
        <p:nvSpPr>
          <p:cNvPr id="4" name="Slide Number Placeholder 3"/>
          <p:cNvSpPr>
            <a:spLocks noGrp="1"/>
          </p:cNvSpPr>
          <p:nvPr>
            <p:ph type="sldNum" sz="quarter" idx="12"/>
          </p:nvPr>
        </p:nvSpPr>
        <p:spPr/>
        <p:txBody>
          <a:bodyPr/>
          <a:lstStyle/>
          <a:p>
            <a:fld id="{E4D32A41-D18F-442E-A9D4-18F3FD27B302}" type="slidenum">
              <a:rPr lang="zh-TW" altLang="en-US" smtClean="0"/>
              <a:pPr/>
              <a:t>30</a:t>
            </a:fld>
            <a:endParaRPr lang="zh-TW" altLang="en-US"/>
          </a:p>
        </p:txBody>
      </p:sp>
    </p:spTree>
    <p:extLst>
      <p:ext uri="{BB962C8B-B14F-4D97-AF65-F5344CB8AC3E}">
        <p14:creationId xmlns:p14="http://schemas.microsoft.com/office/powerpoint/2010/main" val="73104976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992" y="1532238"/>
            <a:ext cx="11481222" cy="963826"/>
          </a:xfrm>
        </p:spPr>
        <p:txBody>
          <a:bodyPr>
            <a:noAutofit/>
          </a:bodyPr>
          <a:lstStyle/>
          <a:p>
            <a:r>
              <a:rPr lang="fr-FR" dirty="0" smtClean="0">
                <a:solidFill>
                  <a:srgbClr val="006600"/>
                </a:solidFill>
              </a:rPr>
              <a:t>Rôle de la certification et des systèmes de vérification tierce partie dans le Règlement Bois de l’UE (1/2)</a:t>
            </a:r>
            <a:endParaRPr lang="fr-FR" dirty="0">
              <a:solidFill>
                <a:srgbClr val="FF0000"/>
              </a:solidFill>
            </a:endParaRPr>
          </a:p>
        </p:txBody>
      </p:sp>
      <p:sp>
        <p:nvSpPr>
          <p:cNvPr id="3" name="Content Placeholder 2"/>
          <p:cNvSpPr>
            <a:spLocks noGrp="1"/>
          </p:cNvSpPr>
          <p:nvPr>
            <p:ph idx="1"/>
          </p:nvPr>
        </p:nvSpPr>
        <p:spPr>
          <a:xfrm>
            <a:off x="343348" y="2545492"/>
            <a:ext cx="8034256" cy="4179272"/>
          </a:xfrm>
        </p:spPr>
        <p:txBody>
          <a:bodyPr>
            <a:normAutofit/>
          </a:bodyPr>
          <a:lstStyle/>
          <a:p>
            <a:r>
              <a:rPr lang="fr-FR" dirty="0" smtClean="0"/>
              <a:t>Ils peuvent être pris en compte dans les procédures d’évaluation et d’atténuation du risque lorsqu’ils répondent aux critères suivants: </a:t>
            </a:r>
          </a:p>
          <a:p>
            <a:pPr marL="842963" lvl="1" indent="-457200">
              <a:buFont typeface="+mj-lt"/>
              <a:buAutoNum type="arabicPeriod"/>
            </a:pPr>
            <a:r>
              <a:rPr lang="fr-FR" dirty="0" smtClean="0"/>
              <a:t>système d’exigences accessible au public, comprenant au moins toutes les exigences pertinentes de la législation applicable;</a:t>
            </a:r>
          </a:p>
          <a:p>
            <a:pPr marL="842963" lvl="1" indent="-457200">
              <a:buFont typeface="+mj-lt"/>
              <a:buAutoNum type="arabicPeriod"/>
            </a:pPr>
            <a:r>
              <a:rPr lang="fr-FR" dirty="0" smtClean="0"/>
              <a:t>contrôles appropriés, y compris visites sur le terrain, réalisés par une tierce partie à intervalles réguliers ne dépassant pas 12 mois pour s’assurer que  la législation applicable est respectée.  </a:t>
            </a:r>
          </a:p>
          <a:p>
            <a:pPr lvl="1"/>
            <a:endParaRPr lang="en-GB" dirty="0"/>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pPr/>
              <a:t>31</a:t>
            </a:fld>
            <a:endParaRPr lang="zh-TW" altLang="en-US"/>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401050" y="2749636"/>
            <a:ext cx="3790950" cy="2886075"/>
          </a:xfrm>
          <a:prstGeom prst="rect">
            <a:avLst/>
          </a:prstGeom>
        </p:spPr>
      </p:pic>
    </p:spTree>
    <p:extLst>
      <p:ext uri="{BB962C8B-B14F-4D97-AF65-F5344CB8AC3E}">
        <p14:creationId xmlns:p14="http://schemas.microsoft.com/office/powerpoint/2010/main" val="18484835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569308"/>
            <a:ext cx="11606482" cy="861267"/>
          </a:xfrm>
        </p:spPr>
        <p:txBody>
          <a:bodyPr>
            <a:noAutofit/>
          </a:bodyPr>
          <a:lstStyle/>
          <a:p>
            <a:r>
              <a:rPr lang="fr-FR" dirty="0" smtClean="0">
                <a:solidFill>
                  <a:srgbClr val="006600"/>
                </a:solidFill>
              </a:rPr>
              <a:t>Rôle de la certification et des systèmes de vérification tierce partie dans le Règlement de l’UE sur le bois </a:t>
            </a:r>
            <a:r>
              <a:rPr lang="en-GB" dirty="0" smtClean="0">
                <a:solidFill>
                  <a:srgbClr val="006600"/>
                </a:solidFill>
              </a:rPr>
              <a:t>(2/2</a:t>
            </a:r>
            <a:r>
              <a:rPr lang="en-GB" dirty="0">
                <a:solidFill>
                  <a:srgbClr val="006600"/>
                </a:solidFill>
              </a:rPr>
              <a:t>)</a:t>
            </a:r>
          </a:p>
        </p:txBody>
      </p:sp>
      <p:sp>
        <p:nvSpPr>
          <p:cNvPr id="3" name="Content Placeholder 2"/>
          <p:cNvSpPr>
            <a:spLocks noGrp="1"/>
          </p:cNvSpPr>
          <p:nvPr>
            <p:ph idx="1"/>
          </p:nvPr>
        </p:nvSpPr>
        <p:spPr>
          <a:xfrm>
            <a:off x="340403" y="2557849"/>
            <a:ext cx="10969854" cy="2906517"/>
          </a:xfrm>
        </p:spPr>
        <p:txBody>
          <a:bodyPr>
            <a:normAutofit fontScale="92500" lnSpcReduction="10000"/>
          </a:bodyPr>
          <a:lstStyle/>
          <a:p>
            <a:r>
              <a:rPr lang="fr-FR" dirty="0" smtClean="0"/>
              <a:t>Ils peuvent être pris en compte dans les procédures d’évaluation et d’atténuation du risque lorsqu’ils répondent aux critères suivants :</a:t>
            </a:r>
          </a:p>
          <a:p>
            <a:pPr marL="842963" lvl="1" indent="-457200">
              <a:buFont typeface="+mj-lt"/>
              <a:buAutoNum type="arabicPeriod" startAt="3"/>
            </a:pPr>
            <a:r>
              <a:rPr lang="fr-FR" dirty="0" smtClean="0"/>
              <a:t>moyens d’assurer la traçabilité du bois et des produits dérivés récoltés conformément à la législation applicable en tout point de la chaîne d’approvisionnement (vérification par une tierce partie); </a:t>
            </a:r>
          </a:p>
          <a:p>
            <a:pPr marL="842963" lvl="1" indent="-457200">
              <a:buFont typeface="+mj-lt"/>
              <a:buAutoNum type="arabicPeriod" startAt="4"/>
            </a:pPr>
            <a:r>
              <a:rPr lang="fr-FR" dirty="0" smtClean="0"/>
              <a:t>contrôles vérifiés par une tierce partie pour s’assurer que du bois ou des produits dérivés d’origine inconnue, ou du bois ou des produits dérivés n’ayant pas été récoltés conformément à la législation applicable, n’entrent pas dans la chaîne d’approvisionnement.</a:t>
            </a:r>
            <a:endParaRPr lang="en-GB" dirty="0"/>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pPr/>
              <a:t>32</a:t>
            </a:fld>
            <a:endParaRPr lang="zh-TW" altLang="en-US"/>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40403" y="5464367"/>
            <a:ext cx="10058400" cy="1393633"/>
          </a:xfrm>
          <a:prstGeom prst="rect">
            <a:avLst/>
          </a:prstGeom>
        </p:spPr>
      </p:pic>
    </p:spTree>
    <p:extLst>
      <p:ext uri="{BB962C8B-B14F-4D97-AF65-F5344CB8AC3E}">
        <p14:creationId xmlns:p14="http://schemas.microsoft.com/office/powerpoint/2010/main" val="39054942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6" y="1175657"/>
            <a:ext cx="8229600" cy="1143000"/>
          </a:xfrm>
        </p:spPr>
        <p:txBody>
          <a:bodyPr/>
          <a:lstStyle/>
          <a:p>
            <a:r>
              <a:rPr lang="fr-FR" dirty="0" smtClean="0">
                <a:solidFill>
                  <a:srgbClr val="006600"/>
                </a:solidFill>
              </a:rPr>
              <a:t>Synthèse</a:t>
            </a:r>
            <a:endParaRPr lang="fr-FR" dirty="0">
              <a:solidFill>
                <a:srgbClr val="006600"/>
              </a:solidFill>
            </a:endParaRPr>
          </a:p>
        </p:txBody>
      </p:sp>
      <p:sp>
        <p:nvSpPr>
          <p:cNvPr id="4" name="Content Placeholder 3"/>
          <p:cNvSpPr>
            <a:spLocks noGrp="1"/>
          </p:cNvSpPr>
          <p:nvPr>
            <p:ph idx="1"/>
          </p:nvPr>
        </p:nvSpPr>
        <p:spPr>
          <a:xfrm>
            <a:off x="337456" y="2206625"/>
            <a:ext cx="4463143" cy="4525963"/>
          </a:xfrm>
        </p:spPr>
        <p:txBody>
          <a:bodyPr>
            <a:normAutofit/>
          </a:bodyPr>
          <a:lstStyle/>
          <a:p>
            <a:pPr marL="0" lvl="1" indent="0">
              <a:buNone/>
            </a:pPr>
            <a:r>
              <a:rPr lang="fr-FR" b="1" dirty="0">
                <a:solidFill>
                  <a:srgbClr val="006600"/>
                </a:solidFill>
              </a:rPr>
              <a:t>FSC®: </a:t>
            </a:r>
            <a:endParaRPr lang="fr-FR" b="1" dirty="0" smtClean="0">
              <a:solidFill>
                <a:srgbClr val="006600"/>
              </a:solidFill>
            </a:endParaRPr>
          </a:p>
          <a:p>
            <a:pPr marL="342900" lvl="1" indent="-342900">
              <a:buFontTx/>
              <a:buChar char="•"/>
            </a:pPr>
            <a:r>
              <a:rPr lang="fr-FR" dirty="0" smtClean="0"/>
              <a:t>Interprétations nationales basées sur les P&amp;C</a:t>
            </a:r>
          </a:p>
          <a:p>
            <a:pPr marL="342900" lvl="1" indent="-342900">
              <a:buFontTx/>
              <a:buChar char="•"/>
            </a:pPr>
            <a:r>
              <a:rPr lang="fr-FR" dirty="0" smtClean="0"/>
              <a:t>Certification autorisée par rapport aux P&amp;C, avec interprétation intermédiaire par un organisme de certification</a:t>
            </a:r>
          </a:p>
          <a:p>
            <a:pPr marL="342900" lvl="1" indent="-342900">
              <a:buFontTx/>
              <a:buChar char="•"/>
            </a:pPr>
            <a:r>
              <a:rPr lang="fr-FR" dirty="0" smtClean="0"/>
              <a:t>Accréditation réalisée par Accreditation Services International (ASI)</a:t>
            </a:r>
          </a:p>
          <a:p>
            <a:pPr marL="342900" lvl="1" indent="-342900">
              <a:buFontTx/>
              <a:buChar char="•"/>
            </a:pPr>
            <a:endParaRPr lang="en-GB" dirty="0"/>
          </a:p>
          <a:p>
            <a:pPr marL="342900" lvl="1" indent="-342900">
              <a:buFontTx/>
              <a:buChar char="•"/>
            </a:pPr>
            <a:endParaRPr lang="en-GB" dirty="0" smtClean="0"/>
          </a:p>
          <a:p>
            <a:endParaRPr lang="en-GB" dirty="0" smtClean="0"/>
          </a:p>
          <a:p>
            <a:endParaRPr lang="en-GB" dirty="0"/>
          </a:p>
        </p:txBody>
      </p:sp>
      <p:sp>
        <p:nvSpPr>
          <p:cNvPr id="6" name="Content Placeholder 5"/>
          <p:cNvSpPr>
            <a:spLocks noGrp="1"/>
          </p:cNvSpPr>
          <p:nvPr>
            <p:ph sz="quarter" idx="4294967295"/>
          </p:nvPr>
        </p:nvSpPr>
        <p:spPr>
          <a:xfrm>
            <a:off x="5385047" y="2206625"/>
            <a:ext cx="4923723" cy="3951288"/>
          </a:xfrm>
        </p:spPr>
        <p:txBody>
          <a:bodyPr>
            <a:normAutofit/>
          </a:bodyPr>
          <a:lstStyle/>
          <a:p>
            <a:pPr marL="0" lvl="1" indent="0">
              <a:buNone/>
            </a:pPr>
            <a:r>
              <a:rPr lang="fr-FR" b="1" dirty="0" smtClean="0">
                <a:solidFill>
                  <a:srgbClr val="006600"/>
                </a:solidFill>
              </a:rPr>
              <a:t>PEFC</a:t>
            </a:r>
            <a:r>
              <a:rPr lang="fr-FR" b="1" smtClean="0">
                <a:solidFill>
                  <a:srgbClr val="006600"/>
                </a:solidFill>
              </a:rPr>
              <a:t>: </a:t>
            </a:r>
            <a:endParaRPr lang="fr-FR" dirty="0" smtClean="0">
              <a:solidFill>
                <a:srgbClr val="006600"/>
              </a:solidFill>
            </a:endParaRPr>
          </a:p>
          <a:p>
            <a:pPr marL="342900" lvl="1" indent="-342900">
              <a:buFontTx/>
              <a:buChar char="•"/>
            </a:pPr>
            <a:r>
              <a:rPr lang="fr-FR" dirty="0" smtClean="0"/>
              <a:t>Élaboration de normes nationales ensuite évaluées par rapport aux exigences PEFC</a:t>
            </a:r>
          </a:p>
          <a:p>
            <a:pPr marL="342900" lvl="1" indent="-342900">
              <a:buFontTx/>
              <a:buChar char="•"/>
            </a:pPr>
            <a:r>
              <a:rPr lang="fr-FR" dirty="0" smtClean="0"/>
              <a:t>Certification uniquement par rapport aux normes nationales approuvées</a:t>
            </a:r>
          </a:p>
          <a:p>
            <a:pPr marL="342900" lvl="1" indent="-342900">
              <a:buFontTx/>
              <a:buChar char="•"/>
            </a:pPr>
            <a:r>
              <a:rPr lang="fr-FR" dirty="0" smtClean="0"/>
              <a:t>Accréditation réalisée par les organismes d’accréditation nationaux</a:t>
            </a:r>
          </a:p>
          <a:p>
            <a:pPr marL="342900" lvl="1" indent="-342900">
              <a:buFontTx/>
              <a:buChar char="•"/>
            </a:pPr>
            <a:endParaRPr lang="en-GB" dirty="0" smtClean="0"/>
          </a:p>
          <a:p>
            <a:pPr marL="342900" lvl="1" indent="-342900">
              <a:buFontTx/>
              <a:buChar char="•"/>
            </a:pPr>
            <a:endParaRPr lang="en-GB" dirty="0" smtClean="0"/>
          </a:p>
          <a:p>
            <a:endParaRPr lang="en-GB" dirty="0"/>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pPr/>
              <a:t>33</a:t>
            </a:fld>
            <a:endParaRPr lang="zh-TW" altLang="en-US"/>
          </a:p>
        </p:txBody>
      </p:sp>
    </p:spTree>
    <p:extLst>
      <p:ext uri="{BB962C8B-B14F-4D97-AF65-F5344CB8AC3E}">
        <p14:creationId xmlns:p14="http://schemas.microsoft.com/office/powerpoint/2010/main" val="55823683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337457" y="1164771"/>
            <a:ext cx="8229600" cy="1143000"/>
          </a:xfrm>
        </p:spPr>
        <p:txBody>
          <a:bodyPr/>
          <a:lstStyle/>
          <a:p>
            <a:pPr eaLnBrk="1" hangingPunct="1"/>
            <a:r>
              <a:rPr lang="fr-FR" dirty="0" smtClean="0">
                <a:solidFill>
                  <a:srgbClr val="006600"/>
                </a:solidFill>
                <a:ea typeface="ヒラギノ角ゴ Pro W3" charset="0"/>
              </a:rPr>
              <a:t>Synthèse</a:t>
            </a:r>
            <a:endParaRPr lang="fr-FR" dirty="0">
              <a:solidFill>
                <a:srgbClr val="006600"/>
              </a:solidFill>
              <a:ea typeface="ヒラギノ角ゴ Pro W3" charset="0"/>
            </a:endParaRPr>
          </a:p>
        </p:txBody>
      </p:sp>
      <p:sp>
        <p:nvSpPr>
          <p:cNvPr id="25603" name="Rectangle 3"/>
          <p:cNvSpPr>
            <a:spLocks noGrp="1" noChangeArrowheads="1"/>
          </p:cNvSpPr>
          <p:nvPr>
            <p:ph idx="1"/>
          </p:nvPr>
        </p:nvSpPr>
        <p:spPr>
          <a:xfrm>
            <a:off x="337456" y="2206625"/>
            <a:ext cx="11487113" cy="4525963"/>
          </a:xfrm>
        </p:spPr>
        <p:txBody>
          <a:bodyPr>
            <a:normAutofit/>
          </a:bodyPr>
          <a:lstStyle/>
          <a:p>
            <a:pPr eaLnBrk="1" hangingPunct="1"/>
            <a:r>
              <a:rPr lang="fr-FR" sz="2400" dirty="0" smtClean="0">
                <a:ea typeface="ヒラギノ角ゴ Pro W3" charset="0"/>
              </a:rPr>
              <a:t>La certification est un outil établissant un lien entre les producteurs et les consommateurs de produits forestiers.</a:t>
            </a:r>
          </a:p>
          <a:p>
            <a:pPr eaLnBrk="1" hangingPunct="1"/>
            <a:r>
              <a:rPr lang="fr-FR" sz="2400" dirty="0" smtClean="0">
                <a:ea typeface="ヒラギノ角ゴ Pro W3" charset="0"/>
              </a:rPr>
              <a:t>Elle a pour finalité	</a:t>
            </a:r>
          </a:p>
          <a:p>
            <a:pPr lvl="1" eaLnBrk="1" hangingPunct="1">
              <a:buSzPct val="80000"/>
              <a:buFont typeface="Wingdings" panose="05000000000000000000" pitchFamily="2" charset="2"/>
              <a:buChar char="§"/>
            </a:pPr>
            <a:r>
              <a:rPr lang="fr-FR" dirty="0" smtClean="0">
                <a:ea typeface="ヒラギノ角ゴ Pro W3" charset="0"/>
              </a:rPr>
              <a:t>la reconnaissance des bonnes pratiques des producteurs, </a:t>
            </a:r>
          </a:p>
          <a:p>
            <a:pPr lvl="1" eaLnBrk="1" hangingPunct="1">
              <a:buSzPct val="80000"/>
              <a:buFont typeface="Wingdings" panose="05000000000000000000" pitchFamily="2" charset="2"/>
              <a:buChar char="§"/>
            </a:pPr>
            <a:r>
              <a:rPr lang="fr-FR" dirty="0" smtClean="0">
                <a:ea typeface="ヒラギノ角ゴ Pro W3" charset="0"/>
              </a:rPr>
              <a:t>la garantie d’un approvisionnement responsable pour les commerçants et les consommateurs. </a:t>
            </a:r>
          </a:p>
          <a:p>
            <a:pPr eaLnBrk="1" hangingPunct="1"/>
            <a:r>
              <a:rPr lang="fr-FR" sz="2400" dirty="0" smtClean="0">
                <a:ea typeface="ヒラギノ角ゴ Pro W3" charset="0"/>
              </a:rPr>
              <a:t>La crédibilité est assurée par le recours à des organismes de certification indépendants qui sont accrédités par un groupe élargi de parties prenantes.</a:t>
            </a:r>
          </a:p>
          <a:p>
            <a:pPr eaLnBrk="1" hangingPunct="1"/>
            <a:r>
              <a:rPr lang="fr-FR" sz="2400" dirty="0" smtClean="0">
                <a:ea typeface="ヒラギノ角ゴ Pro W3" charset="0"/>
              </a:rPr>
              <a:t>La certification est un outil qui permet de répondre aux exigences législatives telles que le Règlement Bois de l’UE et la loi Lacey (Lacey Act) américaine.</a:t>
            </a:r>
          </a:p>
          <a:p>
            <a:pPr lvl="1" eaLnBrk="1" hangingPunct="1">
              <a:lnSpc>
                <a:spcPct val="90000"/>
              </a:lnSpc>
              <a:buFontTx/>
              <a:buNone/>
            </a:pPr>
            <a:endParaRPr lang="en-GB" dirty="0">
              <a:latin typeface="Arial" charset="0"/>
              <a:ea typeface="ヒラギノ角ゴ Pro W3" charset="0"/>
            </a:endParaRPr>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pPr/>
              <a:t>34</a:t>
            </a:fld>
            <a:endParaRPr lang="zh-TW" altLang="en-US"/>
          </a:p>
        </p:txBody>
      </p:sp>
    </p:spTree>
    <p:extLst>
      <p:ext uri="{BB962C8B-B14F-4D97-AF65-F5344CB8AC3E}">
        <p14:creationId xmlns:p14="http://schemas.microsoft.com/office/powerpoint/2010/main" val="277983634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sp>
        <p:nvSpPr>
          <p:cNvPr id="3" name="Untertitel 2"/>
          <p:cNvSpPr>
            <a:spLocks noGrp="1"/>
          </p:cNvSpPr>
          <p:nvPr>
            <p:ph type="subTitle" idx="1"/>
          </p:nvPr>
        </p:nvSpPr>
        <p:spPr>
          <a:xfrm>
            <a:off x="503584" y="1898073"/>
            <a:ext cx="11360429" cy="1792358"/>
          </a:xfrm>
        </p:spPr>
        <p:txBody>
          <a:bodyPr>
            <a:normAutofit/>
          </a:bodyPr>
          <a:lstStyle/>
          <a:p>
            <a:r>
              <a:rPr lang="fr-FR" sz="2200" dirty="0" smtClean="0">
                <a:cs typeface="Times New Roman" panose="02020603050405020304" pitchFamily="18" charset="0"/>
              </a:rPr>
              <a:t>Les omissions, inexactitudes ou points de vue exprimés dans ce document ne reflètent pas nécessairement les points de vue du BMZ. Par ailleurs, des modifications ont pu être apportées au document initial par les responsables de cette formation. </a:t>
            </a:r>
          </a:p>
          <a:p>
            <a:r>
              <a:rPr lang="fr-FR" sz="2200" dirty="0" smtClean="0">
                <a:cs typeface="Times New Roman" panose="02020603050405020304" pitchFamily="18" charset="0"/>
              </a:rPr>
              <a:t>Le document peut être téléchargé à l’adresse </a:t>
            </a:r>
            <a:r>
              <a:rPr lang="fr-FR" sz="2200" dirty="0" smtClean="0">
                <a:solidFill>
                  <a:srgbClr val="C00000"/>
                </a:solidFill>
                <a:cs typeface="Times New Roman" panose="02020603050405020304" pitchFamily="18" charset="0"/>
              </a:rPr>
              <a:t>http://capacity4dev.ec.europa.eu/public-flegt/documents ?</a:t>
            </a:r>
            <a:r>
              <a:rPr lang="fr-FR" sz="2200" dirty="0" err="1" smtClean="0">
                <a:solidFill>
                  <a:srgbClr val="C00000"/>
                </a:solidFill>
                <a:cs typeface="Times New Roman" panose="02020603050405020304" pitchFamily="18" charset="0"/>
              </a:rPr>
              <a:t>gterm</a:t>
            </a:r>
            <a:r>
              <a:rPr lang="fr-FR" sz="2200" dirty="0" smtClean="0">
                <a:solidFill>
                  <a:srgbClr val="C00000"/>
                </a:solidFill>
                <a:cs typeface="Times New Roman" panose="02020603050405020304" pitchFamily="18" charset="0"/>
              </a:rPr>
              <a:t>[0]=2144</a:t>
            </a:r>
            <a:r>
              <a:rPr lang="fr-FR" sz="2200" dirty="0" smtClean="0">
                <a:cs typeface="Times New Roman" panose="02020603050405020304" pitchFamily="18" charset="0"/>
              </a:rPr>
              <a:t>.</a:t>
            </a:r>
            <a:endParaRPr lang="fr-FR" sz="2200" dirty="0"/>
          </a:p>
        </p:txBody>
      </p:sp>
      <p:sp>
        <p:nvSpPr>
          <p:cNvPr id="4" name="Textfeld 3"/>
          <p:cNvSpPr txBox="1"/>
          <p:nvPr/>
        </p:nvSpPr>
        <p:spPr>
          <a:xfrm>
            <a:off x="503584" y="619275"/>
            <a:ext cx="9263270" cy="769441"/>
          </a:xfrm>
          <a:prstGeom prst="rect">
            <a:avLst/>
          </a:prstGeom>
          <a:solidFill>
            <a:schemeClr val="bg1"/>
          </a:solidFill>
        </p:spPr>
        <p:txBody>
          <a:bodyPr wrap="square" rtlCol="0">
            <a:spAutoFit/>
          </a:bodyPr>
          <a:lstStyle/>
          <a:p>
            <a:r>
              <a:rPr lang="fr-FR" sz="2200" dirty="0" smtClean="0">
                <a:cs typeface="Times New Roman" panose="02020603050405020304" pitchFamily="18" charset="0"/>
              </a:rPr>
              <a:t>L’élaboration de ce matériel de formation a été financée par le ministère  fédéral allemand de la Coopération économique et du Développement (BMZ)</a:t>
            </a:r>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liennummernplatzhalter 1"/>
          <p:cNvSpPr>
            <a:spLocks noGrp="1"/>
          </p:cNvSpPr>
          <p:nvPr>
            <p:ph type="sldNum" sz="quarter" idx="12"/>
          </p:nvPr>
        </p:nvSpPr>
        <p:spPr/>
        <p:txBody>
          <a:bodyPr/>
          <a:lstStyle/>
          <a:p>
            <a:fld id="{358DAFE8-1C9A-4E30-8B03-C25BBFE13FC9}" type="slidenum">
              <a:rPr lang="en-GB" smtClean="0"/>
              <a:pPr/>
              <a:t>35</a:t>
            </a:fld>
            <a:endParaRPr lang="en-GB"/>
          </a:p>
        </p:txBody>
      </p:sp>
    </p:spTree>
    <p:extLst>
      <p:ext uri="{BB962C8B-B14F-4D97-AF65-F5344CB8AC3E}">
        <p14:creationId xmlns:p14="http://schemas.microsoft.com/office/powerpoint/2010/main" val="5412212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86575" y="1188035"/>
            <a:ext cx="8229600" cy="1143000"/>
          </a:xfrm>
        </p:spPr>
        <p:txBody>
          <a:bodyPr/>
          <a:lstStyle/>
          <a:p>
            <a:pPr eaLnBrk="1" hangingPunct="1"/>
            <a:r>
              <a:rPr lang="fr-FR" dirty="0" smtClean="0">
                <a:solidFill>
                  <a:srgbClr val="006600"/>
                </a:solidFill>
                <a:ea typeface="ヒラギノ角ゴ Pro W3" charset="0"/>
              </a:rPr>
              <a:t>Contexte historique (2/2)</a:t>
            </a:r>
            <a:endParaRPr lang="fr-FR" dirty="0">
              <a:solidFill>
                <a:srgbClr val="006600"/>
              </a:solidFill>
              <a:ea typeface="ヒラギノ角ゴ Pro W3" charset="0"/>
            </a:endParaRPr>
          </a:p>
        </p:txBody>
      </p:sp>
      <p:sp>
        <p:nvSpPr>
          <p:cNvPr id="10243" name="Rectangle 3"/>
          <p:cNvSpPr>
            <a:spLocks noGrp="1" noChangeArrowheads="1"/>
          </p:cNvSpPr>
          <p:nvPr>
            <p:ph idx="1"/>
          </p:nvPr>
        </p:nvSpPr>
        <p:spPr>
          <a:xfrm>
            <a:off x="386575" y="2206625"/>
            <a:ext cx="8229600" cy="4525963"/>
          </a:xfrm>
          <a:noFill/>
        </p:spPr>
        <p:txBody>
          <a:bodyPr>
            <a:normAutofit/>
          </a:bodyPr>
          <a:lstStyle/>
          <a:p>
            <a:pPr eaLnBrk="1" hangingPunct="1">
              <a:spcBef>
                <a:spcPct val="50000"/>
              </a:spcBef>
            </a:pPr>
            <a:r>
              <a:rPr lang="fr-FR" sz="2400" dirty="0" smtClean="0">
                <a:ea typeface="ヒラギノ角ゴ Pro W3" charset="0"/>
              </a:rPr>
              <a:t>Il apparaissait que les gouvernements ne pouvaient ou ne voulaient pas s’attaquer au problème de la déforestation. </a:t>
            </a:r>
          </a:p>
          <a:p>
            <a:pPr eaLnBrk="1" hangingPunct="1">
              <a:spcBef>
                <a:spcPct val="50000"/>
              </a:spcBef>
            </a:pPr>
            <a:r>
              <a:rPr lang="fr-FR" sz="2400" dirty="0" smtClean="0">
                <a:ea typeface="ヒラギノ角ゴ Pro W3" charset="0"/>
              </a:rPr>
              <a:t>Les ONG avaient encouragé le boycott, mais sans grand succès.  Elles étaient par conséquent ouvertes à d’autres moyens de stopper la déforestation. </a:t>
            </a:r>
          </a:p>
          <a:p>
            <a:pPr eaLnBrk="1" hangingPunct="1">
              <a:spcBef>
                <a:spcPct val="50000"/>
              </a:spcBef>
            </a:pPr>
            <a:r>
              <a:rPr lang="fr-FR" sz="2400" dirty="0" smtClean="0">
                <a:ea typeface="ヒラギノ角ゴ Pro W3" charset="0"/>
              </a:rPr>
              <a:t>Les industries forestières ont fait valoir que toutes les formes de gestion forestière n’étaient pas destructives. </a:t>
            </a:r>
          </a:p>
          <a:p>
            <a:pPr eaLnBrk="1" hangingPunct="1">
              <a:spcBef>
                <a:spcPct val="50000"/>
              </a:spcBef>
            </a:pPr>
            <a:r>
              <a:rPr lang="fr-FR" sz="2400" dirty="0" smtClean="0">
                <a:ea typeface="ヒラギノ角ゴ Pro W3" charset="0"/>
              </a:rPr>
              <a:t>Les commerçants ont reconnu qu’il fallait gérer leurs sources d’approvisionnement de manière plus responsable et acheter du bois provenant de forêts bien gérées. </a:t>
            </a:r>
          </a:p>
          <a:p>
            <a:pPr eaLnBrk="1" hangingPunct="1">
              <a:lnSpc>
                <a:spcPct val="80000"/>
              </a:lnSpc>
              <a:spcBef>
                <a:spcPct val="50000"/>
              </a:spcBef>
            </a:pPr>
            <a:endParaRPr lang="en-GB" sz="2600" dirty="0">
              <a:latin typeface="Arial" charset="0"/>
              <a:ea typeface="ヒラギノ角ゴ Pro W3" charset="0"/>
            </a:endParaRPr>
          </a:p>
          <a:p>
            <a:pPr eaLnBrk="1" hangingPunct="1">
              <a:lnSpc>
                <a:spcPct val="80000"/>
              </a:lnSpc>
              <a:spcBef>
                <a:spcPct val="50000"/>
              </a:spcBef>
            </a:pPr>
            <a:endParaRPr lang="en-US" sz="2600" dirty="0">
              <a:latin typeface="Arial" charset="0"/>
              <a:ea typeface="ヒラギノ角ゴ Pro W3" charset="0"/>
            </a:endParaRPr>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pPr/>
              <a:t>4</a:t>
            </a:fld>
            <a:endParaRPr lang="zh-TW" altLang="en-US"/>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42118" y="2108393"/>
            <a:ext cx="3249881" cy="2167021"/>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42118" y="4310281"/>
            <a:ext cx="3249882" cy="2173623"/>
          </a:xfrm>
          <a:prstGeom prst="rect">
            <a:avLst/>
          </a:prstGeom>
        </p:spPr>
      </p:pic>
      <p:sp>
        <p:nvSpPr>
          <p:cNvPr id="9" name="Textfeld 8"/>
          <p:cNvSpPr txBox="1"/>
          <p:nvPr/>
        </p:nvSpPr>
        <p:spPr>
          <a:xfrm>
            <a:off x="8942117" y="4064060"/>
            <a:ext cx="1698171" cy="246221"/>
          </a:xfrm>
          <a:prstGeom prst="rect">
            <a:avLst/>
          </a:prstGeom>
          <a:noFill/>
        </p:spPr>
        <p:txBody>
          <a:bodyPr wrap="square" rtlCol="0">
            <a:spAutoFit/>
          </a:bodyPr>
          <a:lstStyle/>
          <a:p>
            <a:r>
              <a:rPr lang="de-DE" sz="1000" dirty="0" smtClean="0">
                <a:solidFill>
                  <a:schemeClr val="bg1"/>
                </a:solidFill>
              </a:rPr>
              <a:t>© Greenpeace Germany</a:t>
            </a:r>
            <a:endParaRPr lang="de-DE" sz="1000" dirty="0">
              <a:solidFill>
                <a:schemeClr val="bg1"/>
              </a:solidFill>
            </a:endParaRPr>
          </a:p>
        </p:txBody>
      </p:sp>
      <p:sp>
        <p:nvSpPr>
          <p:cNvPr id="10" name="Textfeld 9"/>
          <p:cNvSpPr txBox="1"/>
          <p:nvPr/>
        </p:nvSpPr>
        <p:spPr>
          <a:xfrm>
            <a:off x="8942118" y="6237683"/>
            <a:ext cx="1698171" cy="246221"/>
          </a:xfrm>
          <a:prstGeom prst="rect">
            <a:avLst/>
          </a:prstGeom>
          <a:noFill/>
        </p:spPr>
        <p:txBody>
          <a:bodyPr wrap="square" rtlCol="0">
            <a:spAutoFit/>
          </a:bodyPr>
          <a:lstStyle/>
          <a:p>
            <a:r>
              <a:rPr lang="de-DE" sz="1000" dirty="0" smtClean="0">
                <a:solidFill>
                  <a:schemeClr val="bg1"/>
                </a:solidFill>
              </a:rPr>
              <a:t>© Greenpeace Germany</a:t>
            </a:r>
            <a:endParaRPr lang="de-DE" sz="1000" dirty="0">
              <a:solidFill>
                <a:schemeClr val="bg1"/>
              </a:solidFill>
            </a:endParaRPr>
          </a:p>
        </p:txBody>
      </p:sp>
    </p:spTree>
    <p:extLst>
      <p:ext uri="{BB962C8B-B14F-4D97-AF65-F5344CB8AC3E}">
        <p14:creationId xmlns:p14="http://schemas.microsoft.com/office/powerpoint/2010/main" val="13198941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85897" y="1201372"/>
            <a:ext cx="8229600" cy="1143000"/>
          </a:xfrm>
        </p:spPr>
        <p:txBody>
          <a:bodyPr/>
          <a:lstStyle/>
          <a:p>
            <a:pPr eaLnBrk="1" hangingPunct="1"/>
            <a:r>
              <a:rPr lang="fr-FR" dirty="0" smtClean="0">
                <a:solidFill>
                  <a:srgbClr val="006600"/>
                </a:solidFill>
                <a:ea typeface="ヒラギノ角ゴ Pro W3" charset="0"/>
              </a:rPr>
              <a:t>Établissement d’un lien entre forêts et marchés</a:t>
            </a:r>
            <a:endParaRPr lang="fr-FR" dirty="0">
              <a:solidFill>
                <a:srgbClr val="006600"/>
              </a:solidFill>
              <a:ea typeface="ヒラギノ角ゴ Pro W3" charset="0"/>
            </a:endParaRPr>
          </a:p>
        </p:txBody>
      </p:sp>
      <p:sp>
        <p:nvSpPr>
          <p:cNvPr id="11267" name="Rectangle 3"/>
          <p:cNvSpPr>
            <a:spLocks noGrp="1" noChangeArrowheads="1"/>
          </p:cNvSpPr>
          <p:nvPr>
            <p:ph idx="1"/>
          </p:nvPr>
        </p:nvSpPr>
        <p:spPr>
          <a:xfrm>
            <a:off x="385897" y="2206625"/>
            <a:ext cx="8229600" cy="2308225"/>
          </a:xfrm>
        </p:spPr>
        <p:txBody>
          <a:bodyPr>
            <a:normAutofit lnSpcReduction="10000"/>
          </a:bodyPr>
          <a:lstStyle/>
          <a:p>
            <a:r>
              <a:rPr lang="fr-FR" dirty="0" smtClean="0">
                <a:ea typeface="ヒラギノ角ゴ Pro W3" charset="0"/>
              </a:rPr>
              <a:t>Diverses parties prenantes se sont rendu compte qu’elles avaient un besoin commun – un mécanisme crédible: </a:t>
            </a:r>
          </a:p>
          <a:p>
            <a:pPr lvl="1">
              <a:buFont typeface="Arial" panose="020B0604020202020204" pitchFamily="34" charset="0"/>
              <a:buChar char="•"/>
            </a:pPr>
            <a:r>
              <a:rPr lang="fr-FR" dirty="0" smtClean="0">
                <a:ea typeface="ヒラギノ角ゴ Pro W3" charset="0"/>
              </a:rPr>
              <a:t>de définition d’une bonne gestion des forêts, </a:t>
            </a:r>
          </a:p>
          <a:p>
            <a:pPr lvl="1">
              <a:buFont typeface="Arial" panose="020B0604020202020204" pitchFamily="34" charset="0"/>
              <a:buChar char="•"/>
            </a:pPr>
            <a:r>
              <a:rPr lang="fr-FR" dirty="0" smtClean="0">
                <a:ea typeface="ヒラギノ角ゴ Pro W3" charset="0"/>
              </a:rPr>
              <a:t>d’identification des forêts bien gérées,</a:t>
            </a:r>
          </a:p>
          <a:p>
            <a:pPr lvl="1">
              <a:buFont typeface="Arial" panose="020B0604020202020204" pitchFamily="34" charset="0"/>
              <a:buChar char="•"/>
            </a:pPr>
            <a:r>
              <a:rPr lang="fr-FR" dirty="0" smtClean="0">
                <a:ea typeface="ヒラギノ角ゴ Pro W3" charset="0"/>
              </a:rPr>
              <a:t>d’approvisionnement dans ces forêts.</a:t>
            </a:r>
            <a:endParaRPr lang="en-US" dirty="0">
              <a:latin typeface="Arial" charset="0"/>
              <a:ea typeface="ヒラギノ角ゴ Pro W3" charset="0"/>
            </a:endParaRPr>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pPr/>
              <a:t>5</a:t>
            </a:fld>
            <a:endParaRPr lang="zh-TW" altLang="en-US"/>
          </a:p>
        </p:txBody>
      </p:sp>
      <p:pic>
        <p:nvPicPr>
          <p:cNvPr id="6"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896" y="4514850"/>
            <a:ext cx="7153499" cy="2343150"/>
          </a:xfrm>
          <a:prstGeom prst="rect">
            <a:avLst/>
          </a:prstGeom>
        </p:spPr>
      </p:pic>
    </p:spTree>
    <p:extLst>
      <p:ext uri="{BB962C8B-B14F-4D97-AF65-F5344CB8AC3E}">
        <p14:creationId xmlns:p14="http://schemas.microsoft.com/office/powerpoint/2010/main" val="30469557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59228" y="1246977"/>
            <a:ext cx="8229600" cy="1143000"/>
          </a:xfrm>
        </p:spPr>
        <p:txBody>
          <a:bodyPr/>
          <a:lstStyle/>
          <a:p>
            <a:pPr eaLnBrk="1" hangingPunct="1"/>
            <a:r>
              <a:rPr lang="fr-FR" dirty="0" smtClean="0">
                <a:solidFill>
                  <a:srgbClr val="006600"/>
                </a:solidFill>
                <a:ea typeface="ヒラギノ角ゴ Pro W3" charset="0"/>
              </a:rPr>
              <a:t>Une solution: la certification forestière</a:t>
            </a:r>
            <a:endParaRPr lang="fr-FR" dirty="0">
              <a:solidFill>
                <a:srgbClr val="006600"/>
              </a:solidFill>
              <a:ea typeface="ヒラギノ角ゴ Pro W3" charset="0"/>
            </a:endParaRPr>
          </a:p>
        </p:txBody>
      </p:sp>
      <p:sp>
        <p:nvSpPr>
          <p:cNvPr id="12291" name="Rectangle 3"/>
          <p:cNvSpPr>
            <a:spLocks noGrp="1" noChangeArrowheads="1"/>
          </p:cNvSpPr>
          <p:nvPr>
            <p:ph idx="1"/>
          </p:nvPr>
        </p:nvSpPr>
        <p:spPr>
          <a:xfrm>
            <a:off x="359228" y="2206626"/>
            <a:ext cx="8953500" cy="2451100"/>
          </a:xfrm>
        </p:spPr>
        <p:txBody>
          <a:bodyPr>
            <a:normAutofit/>
          </a:bodyPr>
          <a:lstStyle/>
          <a:p>
            <a:pPr eaLnBrk="1" hangingPunct="1"/>
            <a:r>
              <a:rPr lang="fr-FR" dirty="0" smtClean="0">
                <a:ea typeface="ヒラギノ角ゴ Pro W3" charset="0"/>
              </a:rPr>
              <a:t>Processus selon lequel une organisation indépendante vérifie si une forêt est gérée conformément à une norme spécifiée. </a:t>
            </a:r>
          </a:p>
          <a:p>
            <a:pPr eaLnBrk="1" hangingPunct="1"/>
            <a:r>
              <a:rPr lang="fr-FR" dirty="0" smtClean="0">
                <a:ea typeface="ヒラギノ角ゴ Pro W3" charset="0"/>
              </a:rPr>
              <a:t>Moyen d’informer les clients et les consommateurs de l’origine des matières brutes utilisées dans les produits.</a:t>
            </a:r>
            <a:endParaRPr lang="fr-FR" dirty="0">
              <a:ea typeface="ヒラギノ角ゴ Pro W3" charset="0"/>
            </a:endParaRPr>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pPr/>
              <a:t>6</a:t>
            </a:fld>
            <a:endParaRPr lang="zh-TW" altLang="en-US"/>
          </a:p>
        </p:txBody>
      </p:sp>
      <p:grpSp>
        <p:nvGrpSpPr>
          <p:cNvPr id="6" name="Gruppieren 5"/>
          <p:cNvGrpSpPr/>
          <p:nvPr/>
        </p:nvGrpSpPr>
        <p:grpSpPr>
          <a:xfrm>
            <a:off x="325059" y="4657725"/>
            <a:ext cx="9648833" cy="2200275"/>
            <a:chOff x="325059" y="4657725"/>
            <a:chExt cx="9648833" cy="2200275"/>
          </a:xfrm>
        </p:grpSpPr>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059" y="4657725"/>
              <a:ext cx="4581525" cy="220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15683" y="4657725"/>
              <a:ext cx="1714500" cy="220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Grafik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66858" y="4657725"/>
              <a:ext cx="3307034" cy="2200275"/>
            </a:xfrm>
            <a:prstGeom prst="rect">
              <a:avLst/>
            </a:prstGeom>
          </p:spPr>
        </p:pic>
        <p:sp>
          <p:nvSpPr>
            <p:cNvPr id="11" name="Textfeld 10"/>
            <p:cNvSpPr txBox="1"/>
            <p:nvPr/>
          </p:nvSpPr>
          <p:spPr>
            <a:xfrm>
              <a:off x="6666858" y="6611779"/>
              <a:ext cx="3048210" cy="230832"/>
            </a:xfrm>
            <a:prstGeom prst="rect">
              <a:avLst/>
            </a:prstGeom>
            <a:noFill/>
          </p:spPr>
          <p:txBody>
            <a:bodyPr wrap="square" rtlCol="0">
              <a:spAutoFit/>
            </a:bodyPr>
            <a:lstStyle/>
            <a:p>
              <a:r>
                <a:rPr lang="de-DE" sz="900" noProof="1" smtClean="0">
                  <a:solidFill>
                    <a:schemeClr val="bg1"/>
                  </a:solidFill>
                  <a:latin typeface="Arial" panose="020B0604020202020204" pitchFamily="34" charset="0"/>
                  <a:cs typeface="Arial" panose="020B0604020202020204" pitchFamily="34" charset="0"/>
                </a:rPr>
                <a:t>© Sonia Chapelle / PEFC Belgium</a:t>
              </a:r>
              <a:endParaRPr lang="de-DE" sz="900" noProof="1">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083419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76200"/>
            <a:ext cx="12192000" cy="6934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AutoShape 24"/>
          <p:cNvSpPr>
            <a:spLocks noChangeArrowheads="1"/>
          </p:cNvSpPr>
          <p:nvPr/>
        </p:nvSpPr>
        <p:spPr bwMode="auto">
          <a:xfrm>
            <a:off x="5735960" y="5157195"/>
            <a:ext cx="216024" cy="576139"/>
          </a:xfrm>
          <a:prstGeom prst="downArrow">
            <a:avLst>
              <a:gd name="adj1" fmla="val 50000"/>
              <a:gd name="adj2" fmla="val 91728"/>
            </a:avLst>
          </a:prstGeom>
          <a:solidFill>
            <a:schemeClr val="bg1">
              <a:lumMod val="50000"/>
            </a:schemeClr>
          </a:solidFill>
          <a:ln w="9525">
            <a:noFill/>
            <a:miter lim="800000"/>
            <a:headEnd/>
            <a:tailEnd/>
          </a:ln>
        </p:spPr>
        <p:txBody>
          <a:bodyPr wrap="none" anchor="ctr"/>
          <a:lstStyle/>
          <a:p>
            <a:endParaRPr lang="en-US" dirty="0"/>
          </a:p>
        </p:txBody>
      </p:sp>
      <p:sp>
        <p:nvSpPr>
          <p:cNvPr id="19" name="AutoShape 34"/>
          <p:cNvSpPr>
            <a:spLocks noChangeArrowheads="1"/>
          </p:cNvSpPr>
          <p:nvPr/>
        </p:nvSpPr>
        <p:spPr bwMode="auto">
          <a:xfrm rot="4029649">
            <a:off x="4281622" y="4735750"/>
            <a:ext cx="244380" cy="1274932"/>
          </a:xfrm>
          <a:prstGeom prst="downArrow">
            <a:avLst>
              <a:gd name="adj1" fmla="val 50000"/>
              <a:gd name="adj2" fmla="val 91728"/>
            </a:avLst>
          </a:prstGeom>
          <a:solidFill>
            <a:srgbClr val="4597A0"/>
          </a:solidFill>
          <a:ln w="9525">
            <a:noFill/>
            <a:miter lim="800000"/>
            <a:headEnd/>
            <a:tailEnd/>
          </a:ln>
        </p:spPr>
        <p:txBody>
          <a:bodyPr wrap="none" anchor="ctr"/>
          <a:lstStyle/>
          <a:p>
            <a:endParaRPr lang="en-US" dirty="0"/>
          </a:p>
        </p:txBody>
      </p:sp>
      <p:pic>
        <p:nvPicPr>
          <p:cNvPr id="4" name="Picture 3" descr="producer.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47528" y="4262184"/>
            <a:ext cx="1999488" cy="1975104"/>
          </a:xfrm>
          <a:prstGeom prst="rect">
            <a:avLst/>
          </a:prstGeom>
        </p:spPr>
      </p:pic>
      <p:sp>
        <p:nvSpPr>
          <p:cNvPr id="5" name="Text Box 8"/>
          <p:cNvSpPr txBox="1">
            <a:spLocks noChangeArrowheads="1"/>
          </p:cNvSpPr>
          <p:nvPr/>
        </p:nvSpPr>
        <p:spPr bwMode="auto">
          <a:xfrm>
            <a:off x="1774826" y="892089"/>
            <a:ext cx="904766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a:spcBef>
                <a:spcPct val="50000"/>
              </a:spcBef>
            </a:pPr>
            <a:r>
              <a:rPr lang="fr-FR" b="1" dirty="0" smtClean="0">
                <a:solidFill>
                  <a:srgbClr val="006600"/>
                </a:solidFill>
              </a:rPr>
              <a:t>Le producteur veut envoyer un message au consommateur ou au client</a:t>
            </a:r>
            <a:r>
              <a:rPr lang="fr-FR" sz="2200" b="1" dirty="0" smtClean="0">
                <a:solidFill>
                  <a:srgbClr val="006600"/>
                </a:solidFill>
              </a:rPr>
              <a:t>.</a:t>
            </a:r>
            <a:r>
              <a:rPr lang="fr-FR" sz="2200" b="1" dirty="0" smtClean="0"/>
              <a:t> </a:t>
            </a:r>
            <a:endParaRPr lang="fr-FR" sz="2200" b="1" dirty="0"/>
          </a:p>
        </p:txBody>
      </p:sp>
      <p:sp>
        <p:nvSpPr>
          <p:cNvPr id="6" name="AutoShape 16"/>
          <p:cNvSpPr>
            <a:spLocks noChangeArrowheads="1"/>
          </p:cNvSpPr>
          <p:nvPr/>
        </p:nvSpPr>
        <p:spPr bwMode="auto">
          <a:xfrm>
            <a:off x="4223792" y="5517232"/>
            <a:ext cx="3456384" cy="863600"/>
          </a:xfrm>
          <a:prstGeom prst="rightArrow">
            <a:avLst>
              <a:gd name="adj1" fmla="val 50000"/>
              <a:gd name="adj2" fmla="val 62546"/>
            </a:avLst>
          </a:prstGeom>
          <a:solidFill>
            <a:srgbClr val="4597A0"/>
          </a:solidFill>
          <a:ln w="9525">
            <a:noFill/>
            <a:miter lim="800000"/>
            <a:headEnd/>
            <a:tailEnd/>
          </a:ln>
        </p:spPr>
        <p:txBody>
          <a:bodyPr wrap="none" anchor="ctr"/>
          <a:lstStyle/>
          <a:p>
            <a:endParaRPr lang="en-US" dirty="0"/>
          </a:p>
        </p:txBody>
      </p:sp>
      <p:sp>
        <p:nvSpPr>
          <p:cNvPr id="7" name="Text Box 23"/>
          <p:cNvSpPr txBox="1">
            <a:spLocks noChangeArrowheads="1"/>
          </p:cNvSpPr>
          <p:nvPr/>
        </p:nvSpPr>
        <p:spPr bwMode="auto">
          <a:xfrm>
            <a:off x="4871865" y="5733256"/>
            <a:ext cx="187220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algn="ctr" eaLnBrk="1" hangingPunct="1">
              <a:spcBef>
                <a:spcPct val="50000"/>
              </a:spcBef>
            </a:pPr>
            <a:r>
              <a:rPr lang="en-GB" sz="2000" b="1" dirty="0"/>
              <a:t>MESSAGE</a:t>
            </a:r>
          </a:p>
        </p:txBody>
      </p:sp>
      <p:pic>
        <p:nvPicPr>
          <p:cNvPr id="8" name="Picture 7" descr="customer.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187881" y="4676712"/>
            <a:ext cx="2084832" cy="1560576"/>
          </a:xfrm>
          <a:prstGeom prst="rect">
            <a:avLst/>
          </a:prstGeom>
        </p:spPr>
      </p:pic>
      <p:sp>
        <p:nvSpPr>
          <p:cNvPr id="9" name="Rectangular Callout 8"/>
          <p:cNvSpPr/>
          <p:nvPr/>
        </p:nvSpPr>
        <p:spPr bwMode="auto">
          <a:xfrm>
            <a:off x="1991544" y="2795782"/>
            <a:ext cx="2088232" cy="1257250"/>
          </a:xfrm>
          <a:prstGeom prst="wedgeRectCallout">
            <a:avLst>
              <a:gd name="adj1" fmla="val -32591"/>
              <a:gd name="adj2" fmla="val 78534"/>
            </a:avLst>
          </a:prstGeom>
          <a:solidFill>
            <a:schemeClr val="bg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Arial" charset="0"/>
              <a:ea typeface="ヒラギノ角ゴ Pro W3" charset="-128"/>
            </a:endParaRPr>
          </a:p>
        </p:txBody>
      </p:sp>
      <p:sp>
        <p:nvSpPr>
          <p:cNvPr id="10" name="TextBox 9"/>
          <p:cNvSpPr txBox="1"/>
          <p:nvPr/>
        </p:nvSpPr>
        <p:spPr>
          <a:xfrm>
            <a:off x="2063552" y="2839855"/>
            <a:ext cx="2160240" cy="1077218"/>
          </a:xfrm>
          <a:prstGeom prst="rect">
            <a:avLst/>
          </a:prstGeom>
          <a:noFill/>
        </p:spPr>
        <p:txBody>
          <a:bodyPr wrap="square" rtlCol="0">
            <a:spAutoFit/>
          </a:bodyPr>
          <a:lstStyle/>
          <a:p>
            <a:r>
              <a:rPr lang="fr-FR" sz="1600" dirty="0" smtClean="0"/>
              <a:t>Le bois que je vous vends provient d’une forêt gérée de façon durable!</a:t>
            </a:r>
            <a:endParaRPr lang="en-US" dirty="0"/>
          </a:p>
        </p:txBody>
      </p:sp>
      <p:sp>
        <p:nvSpPr>
          <p:cNvPr id="11" name="Text Box 32"/>
          <p:cNvSpPr txBox="1">
            <a:spLocks noChangeArrowheads="1"/>
          </p:cNvSpPr>
          <p:nvPr/>
        </p:nvSpPr>
        <p:spPr bwMode="auto">
          <a:xfrm>
            <a:off x="1774826" y="1312773"/>
            <a:ext cx="88931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a:spcBef>
                <a:spcPct val="50000"/>
              </a:spcBef>
            </a:pPr>
            <a:r>
              <a:rPr lang="fr-FR" b="1" dirty="0" smtClean="0">
                <a:solidFill>
                  <a:srgbClr val="006600"/>
                </a:solidFill>
              </a:rPr>
              <a:t>Le consommateur a besoin d’être certain que ce message est correct.</a:t>
            </a:r>
            <a:endParaRPr lang="fr-FR" b="1" i="1" dirty="0"/>
          </a:p>
        </p:txBody>
      </p:sp>
      <p:sp>
        <p:nvSpPr>
          <p:cNvPr id="12" name="Rectangular Callout 11"/>
          <p:cNvSpPr/>
          <p:nvPr/>
        </p:nvSpPr>
        <p:spPr bwMode="auto">
          <a:xfrm>
            <a:off x="8246198" y="2996952"/>
            <a:ext cx="2088232" cy="1257250"/>
          </a:xfrm>
          <a:prstGeom prst="wedgeRectCallout">
            <a:avLst>
              <a:gd name="adj1" fmla="val -32591"/>
              <a:gd name="adj2" fmla="val 78534"/>
            </a:avLst>
          </a:prstGeom>
          <a:solidFill>
            <a:schemeClr val="bg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Arial" charset="0"/>
              <a:ea typeface="ヒラギノ角ゴ Pro W3" charset="-128"/>
            </a:endParaRPr>
          </a:p>
        </p:txBody>
      </p:sp>
      <p:sp>
        <p:nvSpPr>
          <p:cNvPr id="13" name="TextBox 12"/>
          <p:cNvSpPr txBox="1"/>
          <p:nvPr/>
        </p:nvSpPr>
        <p:spPr>
          <a:xfrm>
            <a:off x="8334786" y="3210078"/>
            <a:ext cx="1911056" cy="830997"/>
          </a:xfrm>
          <a:prstGeom prst="rect">
            <a:avLst/>
          </a:prstGeom>
          <a:noFill/>
        </p:spPr>
        <p:txBody>
          <a:bodyPr wrap="square" rtlCol="0">
            <a:spAutoFit/>
          </a:bodyPr>
          <a:lstStyle/>
          <a:p>
            <a:r>
              <a:rPr lang="fr-FR" sz="1600" dirty="0" smtClean="0"/>
              <a:t>Comment prouvez-vous que ce bois est d’origine durable? </a:t>
            </a:r>
            <a:endParaRPr lang="en-US" dirty="0"/>
          </a:p>
        </p:txBody>
      </p:sp>
      <p:sp>
        <p:nvSpPr>
          <p:cNvPr id="14" name="Text Box 33"/>
          <p:cNvSpPr txBox="1">
            <a:spLocks noChangeArrowheads="1"/>
          </p:cNvSpPr>
          <p:nvPr/>
        </p:nvSpPr>
        <p:spPr bwMode="auto">
          <a:xfrm>
            <a:off x="1774824" y="1709840"/>
            <a:ext cx="7924800" cy="369332"/>
          </a:xfrm>
          <a:prstGeom prst="rect">
            <a:avLst/>
          </a:prstGeom>
          <a:noFill/>
          <a:ln>
            <a:noFill/>
          </a:ln>
        </p:spPr>
        <p:txBody>
          <a:bodyPr>
            <a:spAutoFit/>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a:spcBef>
                <a:spcPct val="50000"/>
              </a:spcBef>
            </a:pPr>
            <a:r>
              <a:rPr lang="fr-FR" b="1" dirty="0" smtClean="0">
                <a:solidFill>
                  <a:srgbClr val="006600"/>
                </a:solidFill>
              </a:rPr>
              <a:t>Une vérification </a:t>
            </a:r>
            <a:r>
              <a:rPr lang="fr-FR" b="1" i="1" dirty="0" smtClean="0">
                <a:solidFill>
                  <a:srgbClr val="00B050"/>
                </a:solidFill>
              </a:rPr>
              <a:t>indépendante</a:t>
            </a:r>
            <a:r>
              <a:rPr lang="fr-FR" b="1" dirty="0" smtClean="0">
                <a:solidFill>
                  <a:srgbClr val="006600"/>
                </a:solidFill>
              </a:rPr>
              <a:t> est nécessaire.</a:t>
            </a:r>
            <a:endParaRPr lang="fr-FR" b="1" i="1" dirty="0"/>
          </a:p>
        </p:txBody>
      </p:sp>
      <p:pic>
        <p:nvPicPr>
          <p:cNvPr id="15" name="Picture 14" descr="indenpendent certifier.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871864" y="3873600"/>
            <a:ext cx="2011680" cy="1499616"/>
          </a:xfrm>
          <a:prstGeom prst="rect">
            <a:avLst/>
          </a:prstGeom>
        </p:spPr>
      </p:pic>
      <p:sp>
        <p:nvSpPr>
          <p:cNvPr id="16" name="Rectangular Callout 15"/>
          <p:cNvSpPr/>
          <p:nvPr/>
        </p:nvSpPr>
        <p:spPr bwMode="auto">
          <a:xfrm>
            <a:off x="5231905" y="2276872"/>
            <a:ext cx="2259943" cy="1224136"/>
          </a:xfrm>
          <a:prstGeom prst="wedgeRectCallout">
            <a:avLst>
              <a:gd name="adj1" fmla="val -32591"/>
              <a:gd name="adj2" fmla="val 78534"/>
            </a:avLst>
          </a:prstGeom>
          <a:solidFill>
            <a:schemeClr val="bg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Arial" charset="0"/>
              <a:ea typeface="ヒラギノ角ゴ Pro W3" charset="-128"/>
            </a:endParaRPr>
          </a:p>
        </p:txBody>
      </p:sp>
      <p:sp>
        <p:nvSpPr>
          <p:cNvPr id="17" name="TextBox 16"/>
          <p:cNvSpPr txBox="1"/>
          <p:nvPr/>
        </p:nvSpPr>
        <p:spPr>
          <a:xfrm>
            <a:off x="5307871" y="2424356"/>
            <a:ext cx="2108009" cy="830997"/>
          </a:xfrm>
          <a:prstGeom prst="rect">
            <a:avLst/>
          </a:prstGeom>
          <a:noFill/>
        </p:spPr>
        <p:txBody>
          <a:bodyPr wrap="square" rtlCol="0">
            <a:spAutoFit/>
          </a:bodyPr>
          <a:lstStyle/>
          <a:p>
            <a:r>
              <a:rPr lang="fr-FR" sz="1600" dirty="0" smtClean="0"/>
              <a:t>Vérifions si votre déclaration correspond à vos pratiques.</a:t>
            </a:r>
            <a:endParaRPr lang="fr-FR" sz="1600" dirty="0"/>
          </a:p>
        </p:txBody>
      </p:sp>
      <p:sp>
        <p:nvSpPr>
          <p:cNvPr id="21" name="Title 3"/>
          <p:cNvSpPr>
            <a:spLocks noGrp="1"/>
          </p:cNvSpPr>
          <p:nvPr>
            <p:ph type="title"/>
          </p:nvPr>
        </p:nvSpPr>
        <p:spPr>
          <a:xfrm>
            <a:off x="1774824" y="274640"/>
            <a:ext cx="8559606" cy="651484"/>
          </a:xfrm>
        </p:spPr>
        <p:txBody>
          <a:bodyPr>
            <a:normAutofit/>
          </a:bodyPr>
          <a:lstStyle/>
          <a:p>
            <a:r>
              <a:rPr lang="fr-FR" sz="4000" dirty="0" smtClean="0">
                <a:solidFill>
                  <a:srgbClr val="006600"/>
                </a:solidFill>
              </a:rPr>
              <a:t>Ce qu’est, en substance, la certification</a:t>
            </a:r>
            <a:endParaRPr lang="en-US" sz="4000" dirty="0"/>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pPr/>
              <a:t>7</a:t>
            </a:fld>
            <a:endParaRPr lang="zh-TW" altLang="en-US"/>
          </a:p>
        </p:txBody>
      </p:sp>
    </p:spTree>
    <p:extLst>
      <p:ext uri="{BB962C8B-B14F-4D97-AF65-F5344CB8AC3E}">
        <p14:creationId xmlns:p14="http://schemas.microsoft.com/office/powerpoint/2010/main" val="3595300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0" nodeType="clickEffect">
                                  <p:stCondLst>
                                    <p:cond delay="0"/>
                                  </p:stCondLst>
                                  <p:childTnLst>
                                    <p:set>
                                      <p:cBhvr>
                                        <p:cTn id="19" dur="1" fill="hold">
                                          <p:stCondLst>
                                            <p:cond delay="0"/>
                                          </p:stCondLst>
                                        </p:cTn>
                                        <p:tgtEl>
                                          <p:spTgt spid="5">
                                            <p:txEl>
                                              <p:pRg st="0" end="0"/>
                                            </p:txEl>
                                          </p:spTgt>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1">
                                            <p:txEl>
                                              <p:pRg st="0" end="0"/>
                                            </p:txEl>
                                          </p:spTgt>
                                        </p:tgtEl>
                                        <p:attrNameLst>
                                          <p:attrName>style.visibility</p:attrName>
                                        </p:attrNameLst>
                                      </p:cBhvr>
                                      <p:to>
                                        <p:strVal val="visible"/>
                                      </p:to>
                                    </p:set>
                                    <p:animEffect transition="in" filter="fade">
                                      <p:cBhvr>
                                        <p:cTn id="24" dur="500"/>
                                        <p:tgtEl>
                                          <p:spTgt spid="11">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grpId="0" nodeType="clickEffect">
                                  <p:stCondLst>
                                    <p:cond delay="0"/>
                                  </p:stCondLst>
                                  <p:childTnLst>
                                    <p:set>
                                      <p:cBhvr>
                                        <p:cTn id="36" dur="1" fill="hold">
                                          <p:stCondLst>
                                            <p:cond delay="0"/>
                                          </p:stCondLst>
                                        </p:cTn>
                                        <p:tgtEl>
                                          <p:spTgt spid="11">
                                            <p:txEl>
                                              <p:pRg st="0" end="0"/>
                                            </p:txEl>
                                          </p:spTgt>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500"/>
                                        <p:tgtEl>
                                          <p:spTgt spid="14"/>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500"/>
                                        <p:tgtEl>
                                          <p:spTgt spid="17"/>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500"/>
                                        <p:tgtEl>
                                          <p:spTgt spid="16"/>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500"/>
                                        <p:tgtEl>
                                          <p:spTgt spid="18"/>
                                        </p:tgtEl>
                                      </p:cBhvr>
                                    </p:animEffec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1" nodeType="clickEffect">
                                  <p:stCondLst>
                                    <p:cond delay="0"/>
                                  </p:stCondLst>
                                  <p:childTnLst>
                                    <p:set>
                                      <p:cBhvr>
                                        <p:cTn id="66" dur="1" fill="hold">
                                          <p:stCondLst>
                                            <p:cond delay="0"/>
                                          </p:stCondLst>
                                        </p:cTn>
                                        <p:tgtEl>
                                          <p:spTgt spid="14"/>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5" grpId="0" build="allAtOnce"/>
      <p:bldP spid="9" grpId="0" animBg="1"/>
      <p:bldP spid="10" grpId="0"/>
      <p:bldP spid="11" grpId="0" build="allAtOnce"/>
      <p:bldP spid="12" grpId="0" animBg="1"/>
      <p:bldP spid="13" grpId="0"/>
      <p:bldP spid="14" grpId="0"/>
      <p:bldP spid="14" grpId="1"/>
      <p:bldP spid="16" grpId="0" animBg="1"/>
      <p:bldP spid="17"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53481" y="1186544"/>
            <a:ext cx="8229600" cy="1143000"/>
          </a:xfrm>
        </p:spPr>
        <p:txBody>
          <a:bodyPr/>
          <a:lstStyle/>
          <a:p>
            <a:pPr eaLnBrk="1" hangingPunct="1"/>
            <a:r>
              <a:rPr lang="fr-FR" dirty="0" smtClean="0">
                <a:solidFill>
                  <a:srgbClr val="006600"/>
                </a:solidFill>
                <a:ea typeface="ヒラギノ角ゴ Pro W3" charset="0"/>
              </a:rPr>
              <a:t>Systèmes de certification forestière</a:t>
            </a:r>
            <a:endParaRPr lang="fr-FR" dirty="0">
              <a:solidFill>
                <a:srgbClr val="006600"/>
              </a:solidFill>
              <a:ea typeface="ヒラギノ角ゴ Pro W3" charset="0"/>
            </a:endParaRPr>
          </a:p>
        </p:txBody>
      </p:sp>
      <p:sp>
        <p:nvSpPr>
          <p:cNvPr id="13315" name="Rectangle 3"/>
          <p:cNvSpPr>
            <a:spLocks noGrp="1" noChangeArrowheads="1"/>
          </p:cNvSpPr>
          <p:nvPr>
            <p:ph idx="1"/>
          </p:nvPr>
        </p:nvSpPr>
        <p:spPr>
          <a:xfrm>
            <a:off x="353481" y="2206626"/>
            <a:ext cx="9482498" cy="2451100"/>
          </a:xfrm>
        </p:spPr>
        <p:txBody>
          <a:bodyPr>
            <a:normAutofit lnSpcReduction="10000"/>
          </a:bodyPr>
          <a:lstStyle/>
          <a:p>
            <a:pPr eaLnBrk="1" hangingPunct="1"/>
            <a:r>
              <a:rPr lang="fr-FR" sz="2600" dirty="0" smtClean="0">
                <a:ea typeface="ヒラギノ角ゴ Pro W3" charset="0"/>
              </a:rPr>
              <a:t>La certification est largement utilisée dans tout le secteur depuis un demi-siècle. </a:t>
            </a:r>
          </a:p>
          <a:p>
            <a:pPr eaLnBrk="1" hangingPunct="1"/>
            <a:r>
              <a:rPr lang="fr-FR" sz="2600" dirty="0" smtClean="0">
                <a:ea typeface="ヒラギノ角ゴ Pro W3" charset="0"/>
              </a:rPr>
              <a:t>Il existe de nombreuses conventions très élaborées sur la façon dont les choses sont faites.</a:t>
            </a:r>
          </a:p>
          <a:p>
            <a:pPr eaLnBrk="1" hangingPunct="1"/>
            <a:r>
              <a:rPr lang="fr-FR" sz="2600" dirty="0" smtClean="0">
                <a:ea typeface="ヒラギノ角ゴ Pro W3" charset="0"/>
              </a:rPr>
              <a:t>Certains aspects de la certification forestière sont complexes et exigeants.</a:t>
            </a:r>
            <a:endParaRPr lang="fr-FR" sz="2600" dirty="0">
              <a:ea typeface="ヒラギノ角ゴ Pro W3" charset="0"/>
            </a:endParaRPr>
          </a:p>
        </p:txBody>
      </p:sp>
      <p:sp>
        <p:nvSpPr>
          <p:cNvPr id="5" name="Slide Number Placeholder 4"/>
          <p:cNvSpPr>
            <a:spLocks noGrp="1"/>
          </p:cNvSpPr>
          <p:nvPr>
            <p:ph type="sldNum" sz="quarter" idx="12"/>
          </p:nvPr>
        </p:nvSpPr>
        <p:spPr/>
        <p:txBody>
          <a:bodyPr/>
          <a:lstStyle/>
          <a:p>
            <a:fld id="{E4D32A41-D18F-442E-A9D4-18F3FD27B302}" type="slidenum">
              <a:rPr lang="zh-TW" altLang="en-US" smtClean="0"/>
              <a:pPr/>
              <a:t>8</a:t>
            </a:fld>
            <a:endParaRPr lang="zh-TW" altLang="en-US"/>
          </a:p>
        </p:txBody>
      </p:sp>
      <p:grpSp>
        <p:nvGrpSpPr>
          <p:cNvPr id="7" name="Gruppieren 6"/>
          <p:cNvGrpSpPr/>
          <p:nvPr/>
        </p:nvGrpSpPr>
        <p:grpSpPr>
          <a:xfrm>
            <a:off x="325059" y="4657725"/>
            <a:ext cx="9648833" cy="2200275"/>
            <a:chOff x="325059" y="4657725"/>
            <a:chExt cx="9648833" cy="2200275"/>
          </a:xfrm>
        </p:grpSpPr>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059" y="4657725"/>
              <a:ext cx="4581525" cy="220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15683" y="4657725"/>
              <a:ext cx="1714500" cy="220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Grafik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66858" y="4657725"/>
              <a:ext cx="3307034" cy="2200275"/>
            </a:xfrm>
            <a:prstGeom prst="rect">
              <a:avLst/>
            </a:prstGeom>
          </p:spPr>
        </p:pic>
        <p:sp>
          <p:nvSpPr>
            <p:cNvPr id="11" name="Textfeld 10"/>
            <p:cNvSpPr txBox="1"/>
            <p:nvPr/>
          </p:nvSpPr>
          <p:spPr>
            <a:xfrm>
              <a:off x="6666858" y="6611779"/>
              <a:ext cx="3048210" cy="230832"/>
            </a:xfrm>
            <a:prstGeom prst="rect">
              <a:avLst/>
            </a:prstGeom>
            <a:noFill/>
          </p:spPr>
          <p:txBody>
            <a:bodyPr wrap="square" rtlCol="0">
              <a:spAutoFit/>
            </a:bodyPr>
            <a:lstStyle/>
            <a:p>
              <a:r>
                <a:rPr lang="de-DE" sz="900" noProof="1" smtClean="0">
                  <a:solidFill>
                    <a:schemeClr val="bg1"/>
                  </a:solidFill>
                  <a:latin typeface="Arial" panose="020B0604020202020204" pitchFamily="34" charset="0"/>
                  <a:cs typeface="Arial" panose="020B0604020202020204" pitchFamily="34" charset="0"/>
                </a:rPr>
                <a:t>© Sonia Chapelle / PEFC Belgium</a:t>
              </a:r>
              <a:endParaRPr lang="de-DE" sz="900" noProof="1">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0292866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43348" y="1186375"/>
            <a:ext cx="8229600" cy="1143000"/>
          </a:xfrm>
        </p:spPr>
        <p:txBody>
          <a:bodyPr>
            <a:normAutofit/>
          </a:bodyPr>
          <a:lstStyle/>
          <a:p>
            <a:pPr eaLnBrk="1" hangingPunct="1"/>
            <a:r>
              <a:rPr lang="fr-FR" dirty="0" smtClean="0">
                <a:solidFill>
                  <a:srgbClr val="006600"/>
                </a:solidFill>
                <a:ea typeface="ヒラギノ角ゴ Pro W3" charset="0"/>
              </a:rPr>
              <a:t>Éléments d’un système de certification forestière</a:t>
            </a:r>
            <a:endParaRPr lang="fr-FR" dirty="0">
              <a:solidFill>
                <a:srgbClr val="006600"/>
              </a:solidFill>
              <a:ea typeface="ヒラギノ角ゴ Pro W3" charset="0"/>
            </a:endParaRPr>
          </a:p>
        </p:txBody>
      </p:sp>
      <p:pic>
        <p:nvPicPr>
          <p:cNvPr id="4" name="Picture 3" descr="Forest Governance Outline.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7366" y="2183961"/>
            <a:ext cx="8527674" cy="4308914"/>
          </a:xfrm>
          <a:prstGeom prst="rect">
            <a:avLst/>
          </a:prstGeom>
          <a:solidFill>
            <a:schemeClr val="accent3">
              <a:lumMod val="20000"/>
              <a:lumOff val="80000"/>
            </a:schemeClr>
          </a:solidFill>
        </p:spPr>
      </p:pic>
      <p:sp>
        <p:nvSpPr>
          <p:cNvPr id="2" name="Slide Number Placeholder 1"/>
          <p:cNvSpPr>
            <a:spLocks noGrp="1"/>
          </p:cNvSpPr>
          <p:nvPr>
            <p:ph type="sldNum" sz="quarter" idx="12"/>
          </p:nvPr>
        </p:nvSpPr>
        <p:spPr/>
        <p:txBody>
          <a:bodyPr/>
          <a:lstStyle/>
          <a:p>
            <a:fld id="{E4D32A41-D18F-442E-A9D4-18F3FD27B302}" type="slidenum">
              <a:rPr lang="zh-TW" altLang="en-US" smtClean="0"/>
              <a:pPr/>
              <a:t>9</a:t>
            </a:fld>
            <a:endParaRPr lang="zh-TW" altLang="en-US"/>
          </a:p>
        </p:txBody>
      </p:sp>
    </p:spTree>
    <p:extLst>
      <p:ext uri="{BB962C8B-B14F-4D97-AF65-F5344CB8AC3E}">
        <p14:creationId xmlns:p14="http://schemas.microsoft.com/office/powerpoint/2010/main" val="398229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D6E8E3D-17AD-43A5-B67D-2483DCC92E6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3.xml><?xml version="1.0" encoding="utf-8"?>
<ds:datastoreItem xmlns:ds="http://schemas.openxmlformats.org/officeDocument/2006/customXml" ds:itemID="{71C0B6B9-8D27-4599-A5C9-743F9825D9FD}">
  <ds:schemaRef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0</TotalTime>
  <Words>2646</Words>
  <Application>Microsoft Office PowerPoint</Application>
  <PresentationFormat>Benutzerdefiniert</PresentationFormat>
  <Paragraphs>312</Paragraphs>
  <Slides>35</Slides>
  <Notes>34</Notes>
  <HiddenSlides>0</HiddenSlides>
  <MMClips>0</MMClips>
  <ScaleCrop>false</ScaleCrop>
  <HeadingPairs>
    <vt:vector size="6" baseType="variant">
      <vt:variant>
        <vt:lpstr>Design</vt:lpstr>
      </vt:variant>
      <vt:variant>
        <vt:i4>2</vt:i4>
      </vt:variant>
      <vt:variant>
        <vt:lpstr>Eingebettete OLE-Server</vt:lpstr>
      </vt:variant>
      <vt:variant>
        <vt:i4>1</vt:i4>
      </vt:variant>
      <vt:variant>
        <vt:lpstr>Folientitel</vt:lpstr>
      </vt:variant>
      <vt:variant>
        <vt:i4>35</vt:i4>
      </vt:variant>
    </vt:vector>
  </HeadingPairs>
  <TitlesOfParts>
    <vt:vector size="38" baseType="lpstr">
      <vt:lpstr>Office Theme</vt:lpstr>
      <vt:lpstr>1_Office Theme</vt:lpstr>
      <vt:lpstr>Acrobat Document</vt:lpstr>
      <vt:lpstr>Important : mentions légales – VEUILLEZ LIRE CE QUI SUIT</vt:lpstr>
      <vt:lpstr>Règlement Bois de l’UE – Formation des formateurs</vt:lpstr>
      <vt:lpstr>Contexte historique (1/2)</vt:lpstr>
      <vt:lpstr>Contexte historique (2/2)</vt:lpstr>
      <vt:lpstr>Établissement d’un lien entre forêts et marchés</vt:lpstr>
      <vt:lpstr>Une solution: la certification forestière</vt:lpstr>
      <vt:lpstr>Ce qu’est, en substance, la certification</vt:lpstr>
      <vt:lpstr>Systèmes de certification forestière</vt:lpstr>
      <vt:lpstr>Éléments d’un système de certification forestière</vt:lpstr>
      <vt:lpstr>Normes</vt:lpstr>
      <vt:lpstr>Processus d’élaboration des normes</vt:lpstr>
      <vt:lpstr>Quelles sont les parties prenantes du secteur forestier?</vt:lpstr>
      <vt:lpstr>Certification</vt:lpstr>
      <vt:lpstr>Accréditation</vt:lpstr>
      <vt:lpstr>Chaîne de contrôle (CdC)</vt:lpstr>
      <vt:lpstr>Attestation de certification</vt:lpstr>
      <vt:lpstr>Système de certification</vt:lpstr>
      <vt:lpstr>Deux types de certification</vt:lpstr>
      <vt:lpstr>Systèmes de certification forestière</vt:lpstr>
      <vt:lpstr>Exemples de certificats</vt:lpstr>
      <vt:lpstr>Conseil de soutien de la forêt (Forest Stewardship Council – FSC®)</vt:lpstr>
      <vt:lpstr>Programme de reconnaissance des certifications forestières (PEFC)</vt:lpstr>
      <vt:lpstr>Progression des superficies de forêts certifiées 2000-2012</vt:lpstr>
      <vt:lpstr>Comparaison FSC®/PEFC</vt:lpstr>
      <vt:lpstr>Norme de gestion forestière FSC® : 10 Principes (1/2) </vt:lpstr>
      <vt:lpstr>FSC® – 10 principes révisés (2/2)</vt:lpstr>
      <vt:lpstr>Norme PEFC: Critères (1/2)</vt:lpstr>
      <vt:lpstr>Norme PEFC: Critères (2/2)</vt:lpstr>
      <vt:lpstr>Accréditation: comparaison entre FSC et PEFC</vt:lpstr>
      <vt:lpstr>Certification des chaînes de contrôle</vt:lpstr>
      <vt:lpstr>Rôle de la certification et des systèmes de vérification tierce partie dans le Règlement Bois de l’UE (1/2)</vt:lpstr>
      <vt:lpstr>Rôle de la certification et des systèmes de vérification tierce partie dans le Règlement de l’UE sur le bois (2/2)</vt:lpstr>
      <vt:lpstr>Synthèse</vt:lpstr>
      <vt:lpstr>Synthèse</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Anna Begemann</cp:lastModifiedBy>
  <cp:revision>214</cp:revision>
  <dcterms:created xsi:type="dcterms:W3CDTF">2013-11-14T15:38:49Z</dcterms:created>
  <dcterms:modified xsi:type="dcterms:W3CDTF">2015-04-02T13:38:32Z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